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143"/>
  </p:notesMasterIdLst>
  <p:sldIdLst>
    <p:sldId id="256" r:id="rId2"/>
    <p:sldId id="257" r:id="rId3"/>
    <p:sldId id="283" r:id="rId4"/>
    <p:sldId id="260" r:id="rId5"/>
    <p:sldId id="265" r:id="rId6"/>
    <p:sldId id="266" r:id="rId7"/>
    <p:sldId id="395" r:id="rId8"/>
    <p:sldId id="396" r:id="rId9"/>
    <p:sldId id="397" r:id="rId10"/>
    <p:sldId id="267" r:id="rId11"/>
    <p:sldId id="398" r:id="rId12"/>
    <p:sldId id="399" r:id="rId13"/>
    <p:sldId id="400" r:id="rId14"/>
    <p:sldId id="401" r:id="rId15"/>
    <p:sldId id="402" r:id="rId16"/>
    <p:sldId id="403" r:id="rId17"/>
    <p:sldId id="268" r:id="rId18"/>
    <p:sldId id="404" r:id="rId19"/>
    <p:sldId id="405" r:id="rId20"/>
    <p:sldId id="406" r:id="rId21"/>
    <p:sldId id="271" r:id="rId22"/>
    <p:sldId id="407" r:id="rId23"/>
    <p:sldId id="408" r:id="rId24"/>
    <p:sldId id="412" r:id="rId25"/>
    <p:sldId id="413" r:id="rId26"/>
    <p:sldId id="414" r:id="rId27"/>
    <p:sldId id="286" r:id="rId28"/>
    <p:sldId id="415" r:id="rId29"/>
    <p:sldId id="416" r:id="rId30"/>
    <p:sldId id="417" r:id="rId31"/>
    <p:sldId id="285" r:id="rId32"/>
    <p:sldId id="418" r:id="rId33"/>
    <p:sldId id="419" r:id="rId34"/>
    <p:sldId id="420" r:id="rId35"/>
    <p:sldId id="421" r:id="rId36"/>
    <p:sldId id="284" r:id="rId37"/>
    <p:sldId id="287" r:id="rId38"/>
    <p:sldId id="282" r:id="rId39"/>
    <p:sldId id="288" r:id="rId40"/>
    <p:sldId id="276" r:id="rId41"/>
    <p:sldId id="301" r:id="rId42"/>
    <p:sldId id="275" r:id="rId43"/>
    <p:sldId id="274" r:id="rId44"/>
    <p:sldId id="302" r:id="rId45"/>
    <p:sldId id="303" r:id="rId46"/>
    <p:sldId id="290" r:id="rId47"/>
    <p:sldId id="304" r:id="rId48"/>
    <p:sldId id="292" r:id="rId49"/>
    <p:sldId id="291" r:id="rId50"/>
    <p:sldId id="300" r:id="rId51"/>
    <p:sldId id="306" r:id="rId52"/>
    <p:sldId id="305" r:id="rId53"/>
    <p:sldId id="297" r:id="rId54"/>
    <p:sldId id="308" r:id="rId55"/>
    <p:sldId id="309" r:id="rId56"/>
    <p:sldId id="294" r:id="rId57"/>
    <p:sldId id="311" r:id="rId58"/>
    <p:sldId id="313" r:id="rId59"/>
    <p:sldId id="315" r:id="rId60"/>
    <p:sldId id="316" r:id="rId61"/>
    <p:sldId id="318" r:id="rId62"/>
    <p:sldId id="320" r:id="rId63"/>
    <p:sldId id="277" r:id="rId64"/>
    <p:sldId id="295" r:id="rId65"/>
    <p:sldId id="321" r:id="rId66"/>
    <p:sldId id="322" r:id="rId67"/>
    <p:sldId id="296" r:id="rId68"/>
    <p:sldId id="323" r:id="rId69"/>
    <p:sldId id="298" r:id="rId70"/>
    <p:sldId id="299" r:id="rId71"/>
    <p:sldId id="324" r:id="rId72"/>
    <p:sldId id="325" r:id="rId73"/>
    <p:sldId id="326" r:id="rId74"/>
    <p:sldId id="327" r:id="rId75"/>
    <p:sldId id="328" r:id="rId76"/>
    <p:sldId id="329" r:id="rId77"/>
    <p:sldId id="330" r:id="rId78"/>
    <p:sldId id="331" r:id="rId79"/>
    <p:sldId id="332"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3" r:id="rId99"/>
    <p:sldId id="354" r:id="rId100"/>
    <p:sldId id="355" r:id="rId101"/>
    <p:sldId id="310" r:id="rId102"/>
    <p:sldId id="356" r:id="rId103"/>
    <p:sldId id="357" r:id="rId104"/>
    <p:sldId id="312" r:id="rId105"/>
    <p:sldId id="358" r:id="rId106"/>
    <p:sldId id="359" r:id="rId107"/>
    <p:sldId id="360" r:id="rId108"/>
    <p:sldId id="289" r:id="rId109"/>
    <p:sldId id="361" r:id="rId110"/>
    <p:sldId id="362" r:id="rId111"/>
    <p:sldId id="314" r:id="rId112"/>
    <p:sldId id="363" r:id="rId113"/>
    <p:sldId id="364" r:id="rId114"/>
    <p:sldId id="365" r:id="rId115"/>
    <p:sldId id="366" r:id="rId116"/>
    <p:sldId id="367" r:id="rId117"/>
    <p:sldId id="368" r:id="rId118"/>
    <p:sldId id="370" r:id="rId119"/>
    <p:sldId id="371" r:id="rId120"/>
    <p:sldId id="372" r:id="rId121"/>
    <p:sldId id="373" r:id="rId122"/>
    <p:sldId id="374" r:id="rId123"/>
    <p:sldId id="375" r:id="rId124"/>
    <p:sldId id="376" r:id="rId125"/>
    <p:sldId id="379" r:id="rId126"/>
    <p:sldId id="378"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Lst>
  <p:sldSz cx="12192000" cy="6858000"/>
  <p:notesSz cx="6858000" cy="9144000"/>
  <p:embeddedFontLst>
    <p:embeddedFont>
      <p:font typeface="Impact" panose="020B0806030902050204" pitchFamily="34" charset="0"/>
      <p:regular r:id="rId144"/>
    </p:embeddedFont>
    <p:embeddedFont>
      <p:font typeface="Open Sans" panose="020B0606030504020204" pitchFamily="34" charset="0"/>
      <p:regular r:id="rId145"/>
      <p:bold r:id="rId146"/>
      <p:italic r:id="rId147"/>
      <p:boldItalic r:id="rId148"/>
    </p:embeddedFont>
    <p:embeddedFont>
      <p:font typeface="Times" panose="02020603050405020304" pitchFamily="18" charset="0"/>
      <p:regular r:id="rId149"/>
      <p:bold r:id="rId150"/>
      <p:italic r:id="rId151"/>
      <p:boldItalic r:id="rId152"/>
    </p:embeddedFont>
    <p:embeddedFont>
      <p:font typeface="Trebuchet MS" panose="020B0603020202020204" pitchFamily="34" charset="0"/>
      <p:regular r:id="rId153"/>
      <p:bold r:id="rId154"/>
      <p:italic r:id="rId155"/>
      <p:boldItalic r:id="rId156"/>
    </p:embeddedFont>
    <p:embeddedFont>
      <p:font typeface="Wingdings 3" panose="05040102010807070707" pitchFamily="18" charset="2"/>
      <p:regular r:id="rId1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8" roundtripDataSignature="AMtx7mhrTw11pZgumZFE/jrXWOBqTLd87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1F6B73-016E-4EF7-82AD-10CAB8160629}">
  <a:tblStyle styleId="{791F6B73-016E-4EF7-82AD-10CAB816062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103" d="100"/>
          <a:sy n="103" d="100"/>
        </p:scale>
        <p:origin x="89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1.fntdata"/><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fntdata"/><Relationship Id="rId14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7.fntdata"/><Relationship Id="rId15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font" Target="fonts/font2.fntdata"/><Relationship Id="rId153" Type="http://schemas.openxmlformats.org/officeDocument/2006/relationships/font" Target="fonts/font10.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font" Target="fonts/font5.fntdata"/><Relationship Id="rId151" Type="http://schemas.openxmlformats.org/officeDocument/2006/relationships/font" Target="fonts/font8.fntdata"/><Relationship Id="rId15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372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49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68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28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795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134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780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11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98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904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445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70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9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535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4" name="Google Shape;124;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9" name="Google Shape;139;p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4" name="Google Shape;154;p5: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9" name="Google Shape;169;p6: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7" name="Google Shape;187;p7: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124</a:t>
            </a:fld>
            <a:endParaRPr lang="zh-CN" altLang="en-US"/>
          </a:p>
        </p:txBody>
      </p:sp>
    </p:spTree>
    <p:extLst>
      <p:ext uri="{BB962C8B-B14F-4D97-AF65-F5344CB8AC3E}">
        <p14:creationId xmlns:p14="http://schemas.microsoft.com/office/powerpoint/2010/main" val="1903027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125</a:t>
            </a:fld>
            <a:endParaRPr lang="zh-CN" altLang="en-US"/>
          </a:p>
        </p:txBody>
      </p:sp>
    </p:spTree>
    <p:extLst>
      <p:ext uri="{BB962C8B-B14F-4D97-AF65-F5344CB8AC3E}">
        <p14:creationId xmlns:p14="http://schemas.microsoft.com/office/powerpoint/2010/main" val="1879906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126</a:t>
            </a:fld>
            <a:endParaRPr lang="zh-CN" altLang="en-US"/>
          </a:p>
        </p:txBody>
      </p:sp>
    </p:spTree>
    <p:extLst>
      <p:ext uri="{BB962C8B-B14F-4D97-AF65-F5344CB8AC3E}">
        <p14:creationId xmlns:p14="http://schemas.microsoft.com/office/powerpoint/2010/main" val="276085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127</a:t>
            </a:fld>
            <a:endParaRPr lang="zh-CN" altLang="en-US"/>
          </a:p>
        </p:txBody>
      </p:sp>
    </p:spTree>
    <p:extLst>
      <p:ext uri="{BB962C8B-B14F-4D97-AF65-F5344CB8AC3E}">
        <p14:creationId xmlns:p14="http://schemas.microsoft.com/office/powerpoint/2010/main" val="1150584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128</a:t>
            </a:fld>
            <a:endParaRPr lang="zh-CN" altLang="en-US"/>
          </a:p>
        </p:txBody>
      </p:sp>
    </p:spTree>
    <p:extLst>
      <p:ext uri="{BB962C8B-B14F-4D97-AF65-F5344CB8AC3E}">
        <p14:creationId xmlns:p14="http://schemas.microsoft.com/office/powerpoint/2010/main" val="1033248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129</a:t>
            </a:fld>
            <a:endParaRPr lang="zh-CN" altLang="en-US"/>
          </a:p>
        </p:txBody>
      </p:sp>
    </p:spTree>
    <p:extLst>
      <p:ext uri="{BB962C8B-B14F-4D97-AF65-F5344CB8AC3E}">
        <p14:creationId xmlns:p14="http://schemas.microsoft.com/office/powerpoint/2010/main" val="3969458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130</a:t>
            </a:fld>
            <a:endParaRPr lang="zh-CN" altLang="en-US"/>
          </a:p>
        </p:txBody>
      </p:sp>
    </p:spTree>
    <p:extLst>
      <p:ext uri="{BB962C8B-B14F-4D97-AF65-F5344CB8AC3E}">
        <p14:creationId xmlns:p14="http://schemas.microsoft.com/office/powerpoint/2010/main" val="3596157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131</a:t>
            </a:fld>
            <a:endParaRPr lang="zh-CN" altLang="en-US"/>
          </a:p>
        </p:txBody>
      </p:sp>
    </p:spTree>
    <p:extLst>
      <p:ext uri="{BB962C8B-B14F-4D97-AF65-F5344CB8AC3E}">
        <p14:creationId xmlns:p14="http://schemas.microsoft.com/office/powerpoint/2010/main" val="115736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132</a:t>
            </a:fld>
            <a:endParaRPr lang="zh-CN" altLang="en-US"/>
          </a:p>
        </p:txBody>
      </p:sp>
    </p:spTree>
    <p:extLst>
      <p:ext uri="{BB962C8B-B14F-4D97-AF65-F5344CB8AC3E}">
        <p14:creationId xmlns:p14="http://schemas.microsoft.com/office/powerpoint/2010/main" val="1379574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133</a:t>
            </a:fld>
            <a:endParaRPr lang="zh-CN" altLang="en-US"/>
          </a:p>
        </p:txBody>
      </p:sp>
    </p:spTree>
    <p:extLst>
      <p:ext uri="{BB962C8B-B14F-4D97-AF65-F5344CB8AC3E}">
        <p14:creationId xmlns:p14="http://schemas.microsoft.com/office/powerpoint/2010/main" val="2028795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134</a:t>
            </a:fld>
            <a:endParaRPr lang="zh-CN" altLang="en-US"/>
          </a:p>
        </p:txBody>
      </p:sp>
    </p:spTree>
    <p:extLst>
      <p:ext uri="{BB962C8B-B14F-4D97-AF65-F5344CB8AC3E}">
        <p14:creationId xmlns:p14="http://schemas.microsoft.com/office/powerpoint/2010/main" val="1103220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135</a:t>
            </a:fld>
            <a:endParaRPr lang="zh-CN" altLang="en-US"/>
          </a:p>
        </p:txBody>
      </p:sp>
    </p:spTree>
    <p:extLst>
      <p:ext uri="{BB962C8B-B14F-4D97-AF65-F5344CB8AC3E}">
        <p14:creationId xmlns:p14="http://schemas.microsoft.com/office/powerpoint/2010/main" val="2965446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136</a:t>
            </a:fld>
            <a:endParaRPr lang="zh-CN" altLang="en-US"/>
          </a:p>
        </p:txBody>
      </p:sp>
    </p:spTree>
    <p:extLst>
      <p:ext uri="{BB962C8B-B14F-4D97-AF65-F5344CB8AC3E}">
        <p14:creationId xmlns:p14="http://schemas.microsoft.com/office/powerpoint/2010/main" val="73539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137</a:t>
            </a:fld>
            <a:endParaRPr lang="zh-CN" altLang="en-US"/>
          </a:p>
        </p:txBody>
      </p:sp>
    </p:spTree>
    <p:extLst>
      <p:ext uri="{BB962C8B-B14F-4D97-AF65-F5344CB8AC3E}">
        <p14:creationId xmlns:p14="http://schemas.microsoft.com/office/powerpoint/2010/main" val="1361136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138</a:t>
            </a:fld>
            <a:endParaRPr lang="zh-CN" altLang="en-US"/>
          </a:p>
        </p:txBody>
      </p:sp>
    </p:spTree>
    <p:extLst>
      <p:ext uri="{BB962C8B-B14F-4D97-AF65-F5344CB8AC3E}">
        <p14:creationId xmlns:p14="http://schemas.microsoft.com/office/powerpoint/2010/main" val="3024751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139</a:t>
            </a:fld>
            <a:endParaRPr lang="zh-CN" altLang="en-US"/>
          </a:p>
        </p:txBody>
      </p:sp>
    </p:spTree>
    <p:extLst>
      <p:ext uri="{BB962C8B-B14F-4D97-AF65-F5344CB8AC3E}">
        <p14:creationId xmlns:p14="http://schemas.microsoft.com/office/powerpoint/2010/main" val="175820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140</a:t>
            </a:fld>
            <a:endParaRPr lang="zh-CN" altLang="en-US"/>
          </a:p>
        </p:txBody>
      </p:sp>
    </p:spTree>
    <p:extLst>
      <p:ext uri="{BB962C8B-B14F-4D97-AF65-F5344CB8AC3E}">
        <p14:creationId xmlns:p14="http://schemas.microsoft.com/office/powerpoint/2010/main" val="4014243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141</a:t>
            </a:fld>
            <a:endParaRPr lang="zh-CN" altLang="en-US"/>
          </a:p>
        </p:txBody>
      </p:sp>
    </p:spTree>
    <p:extLst>
      <p:ext uri="{BB962C8B-B14F-4D97-AF65-F5344CB8AC3E}">
        <p14:creationId xmlns:p14="http://schemas.microsoft.com/office/powerpoint/2010/main" val="41330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97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927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84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569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01303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11702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065960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874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34680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820707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21044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标题和内容">
  <p:cSld name="标题和内容">
    <p:bg>
      <p:bgPr>
        <a:blipFill>
          <a:blip r:embed="rId2">
            <a:alphaModFix/>
          </a:blip>
          <a:stretch>
            <a:fillRect/>
          </a:stretch>
        </a:blipFill>
        <a:effectLst/>
      </p:bgPr>
    </p:bg>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76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600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20658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067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34046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534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616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355933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5595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339700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tackoverflow.com/questions/13098668/java-string-comparison-equals-vs"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dirty="0">
                <a:solidFill>
                  <a:srgbClr val="154A8D"/>
                </a:solidFill>
                <a:latin typeface="Arial"/>
                <a:ea typeface="Arial"/>
                <a:cs typeface="Arial"/>
                <a:sym typeface="Arial"/>
              </a:rPr>
              <a:t>Java Backend</a:t>
            </a:r>
            <a:endParaRPr sz="6000" b="0" i="0" u="none" strike="noStrike" cap="none" dirty="0">
              <a:solidFill>
                <a:srgbClr val="154A8D"/>
              </a:solidFill>
              <a:latin typeface="Arial"/>
              <a:ea typeface="Arial"/>
              <a:cs typeface="Arial"/>
              <a:sym typeface="Arial"/>
            </a:endParaRPr>
          </a:p>
        </p:txBody>
      </p:sp>
      <p:pic>
        <p:nvPicPr>
          <p:cNvPr id="66" name="Google Shape;66;p1"/>
          <p:cNvPicPr preferRelativeResize="0"/>
          <p:nvPr/>
        </p:nvPicPr>
        <p:blipFill rotWithShape="1">
          <a:blip r:embed="rId3">
            <a:alphaModFix/>
          </a:blip>
          <a:srcRect/>
          <a:stretch/>
        </p:blipFill>
        <p:spPr>
          <a:xfrm>
            <a:off x="5162022" y="914400"/>
            <a:ext cx="7445124" cy="50292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3453213"/>
          </a:xfrm>
          <a:prstGeom prst="rect">
            <a:avLst/>
          </a:prstGeom>
          <a:noFill/>
          <a:ln>
            <a:noFill/>
          </a:ln>
        </p:spPr>
        <p:txBody>
          <a:bodyPr spcFirstLastPara="1" wrap="square" lIns="91425" tIns="45700" rIns="91425" bIns="45700" anchor="t" anchorCtr="0">
            <a:spAutoFit/>
          </a:bodyPr>
          <a:lstStyle/>
          <a:p>
            <a:pPr lvl="0">
              <a:lnSpc>
                <a:spcPct val="130000"/>
              </a:lnSpc>
              <a:buClr>
                <a:schemeClr val="dk1"/>
              </a:buClr>
              <a:buSzPts val="2800"/>
            </a:pPr>
            <a:r>
              <a:rPr lang="vi-VN" sz="2800" dirty="0">
                <a:solidFill>
                  <a:schemeClr val="dk1"/>
                </a:solidFill>
                <a:latin typeface="Times New Roman"/>
                <a:ea typeface="Times New Roman"/>
                <a:cs typeface="Times New Roman"/>
                <a:sym typeface="Times New Roman"/>
              </a:rPr>
              <a:t>Design Patterns là các giải pháp tối ưu và đã được kiểm chứng cho các vấn đề phổ biến trong thiết kế phần mềm. Trong Java, các Design Patterns giúp tổ chức mã dễ hiểu, dễ bảo trì và mở rộng.</a:t>
            </a:r>
            <a:endParaRPr sz="2800" dirty="0">
              <a:solidFill>
                <a:schemeClr val="dk1"/>
              </a:solidFill>
              <a:latin typeface="Times New Roman"/>
              <a:ea typeface="Times New Roman"/>
              <a:cs typeface="Times New Roman"/>
              <a:sym typeface="Times New Roman"/>
            </a:endParaRPr>
          </a:p>
          <a:p>
            <a:pPr marL="342900" marR="0" lvl="0" indent="-165100" algn="l" rtl="0">
              <a:lnSpc>
                <a:spcPct val="130000"/>
              </a:lnSpc>
              <a:spcBef>
                <a:spcPts val="0"/>
              </a:spcBef>
              <a:spcAft>
                <a:spcPts val="0"/>
              </a:spcAft>
              <a:buClr>
                <a:schemeClr val="dk1"/>
              </a:buClr>
              <a:buSzPts val="2800"/>
              <a:buFont typeface="Arial"/>
              <a:buNone/>
            </a:pP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098619" y="18728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098619" y="2265061"/>
            <a:ext cx="3256020" cy="2677656"/>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kị</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con </a:t>
            </a:r>
            <a:r>
              <a:rPr lang="en-US" sz="2800" dirty="0" err="1">
                <a:latin typeface="Times New Roman" panose="02020603050405020304" pitchFamily="18" charset="0"/>
                <a:cs typeface="Times New Roman" panose="02020603050405020304" pitchFamily="18" charset="0"/>
              </a:rPr>
              <a:t>cháu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-&gt;  </a:t>
            </a:r>
            <a:r>
              <a:rPr lang="en-US" sz="2800" dirty="0" err="1">
                <a:latin typeface="Times New Roman" panose="02020603050405020304" pitchFamily="18" charset="0"/>
                <a:cs typeface="Times New Roman" panose="02020603050405020304" pitchFamily="18" charset="0"/>
              </a:rPr>
              <a:t>Ông</a:t>
            </a:r>
            <a:r>
              <a:rPr lang="en-US" sz="2800" dirty="0">
                <a:latin typeface="Times New Roman" panose="02020603050405020304" pitchFamily="18" charset="0"/>
                <a:cs typeface="Times New Roman" panose="02020603050405020304" pitchFamily="18" charset="0"/>
              </a:rPr>
              <a:t> -&gt;</a:t>
            </a:r>
          </a:p>
          <a:p>
            <a:r>
              <a:rPr lang="en-US" sz="2800" dirty="0">
                <a:latin typeface="Times New Roman" panose="02020603050405020304" pitchFamily="18" charset="0"/>
                <a:cs typeface="Times New Roman" panose="02020603050405020304" pitchFamily="18" charset="0"/>
              </a:rPr>
              <a:t>Cha -&gt; </a:t>
            </a:r>
            <a:r>
              <a:rPr lang="en-US" sz="2800" dirty="0" err="1">
                <a:latin typeface="Times New Roman" panose="02020603050405020304" pitchFamily="18" charset="0"/>
                <a:cs typeface="Times New Roman" panose="02020603050405020304" pitchFamily="18" charset="0"/>
              </a:rPr>
              <a:t>Cháu</a:t>
            </a: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337393"/>
            <a:ext cx="5986170" cy="4017643"/>
          </a:xfrm>
          <a:prstGeom prst="rect">
            <a:avLst/>
          </a:prstGeom>
        </p:spPr>
      </p:pic>
    </p:spTree>
    <p:extLst>
      <p:ext uri="{BB962C8B-B14F-4D97-AF65-F5344CB8AC3E}">
        <p14:creationId xmlns:p14="http://schemas.microsoft.com/office/powerpoint/2010/main" val="12434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263269" y="18474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263269" y="2239661"/>
            <a:ext cx="3166251" cy="2246769"/>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bậc</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cha</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Cha -&gt; Con </a:t>
            </a:r>
            <a:r>
              <a:rPr lang="en-US" sz="2800" dirty="0" err="1">
                <a:latin typeface="Times New Roman" panose="02020603050405020304" pitchFamily="18" charset="0"/>
                <a:cs typeface="Times New Roman" panose="02020603050405020304" pitchFamily="18" charset="0"/>
              </a:rPr>
              <a:t>trai</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Con </a:t>
            </a:r>
            <a:r>
              <a:rPr lang="en-US" sz="2800" dirty="0" err="1">
                <a:latin typeface="Times New Roman" panose="02020603050405020304" pitchFamily="18" charset="0"/>
                <a:cs typeface="Times New Roman" panose="02020603050405020304" pitchFamily="18" charset="0"/>
              </a:rPr>
              <a:t>gái</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út</a:t>
            </a:r>
            <a:r>
              <a:rPr lang="en-US" sz="2800" dirty="0">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312562"/>
            <a:ext cx="5850639" cy="3992782"/>
          </a:xfrm>
          <a:prstGeom prst="rect">
            <a:avLst/>
          </a:prstGeom>
        </p:spPr>
      </p:pic>
    </p:spTree>
    <p:extLst>
      <p:ext uri="{BB962C8B-B14F-4D97-AF65-F5344CB8AC3E}">
        <p14:creationId xmlns:p14="http://schemas.microsoft.com/office/powerpoint/2010/main" val="42474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143000" y="1747793"/>
            <a:ext cx="8942094" cy="1815882"/>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Lưu</a:t>
            </a:r>
            <a:r>
              <a:rPr lang="fr-FR" sz="2800" b="1" dirty="0">
                <a:latin typeface="Times New Roman" panose="02020603050405020304" pitchFamily="18" charset="0"/>
                <a:cs typeface="Times New Roman" panose="02020603050405020304" pitchFamily="18" charset="0"/>
              </a:rPr>
              <a:t> ý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a:t>
            </a:r>
            <a:br>
              <a:rPr lang="fr-FR" sz="2800" b="1" dirty="0">
                <a:latin typeface="Times New Roman" panose="02020603050405020304" pitchFamily="18" charset="0"/>
                <a:cs typeface="Times New Roman" panose="02020603050405020304" pitchFamily="18" charset="0"/>
              </a:rPr>
            </a:br>
            <a:r>
              <a:rPr lang="fr-FR" sz="2800" b="1" dirty="0">
                <a:solidFill>
                  <a:srgbClr val="FF0000"/>
                </a:solidFill>
                <a:latin typeface="Times New Roman" panose="02020603050405020304" pitchFamily="18" charset="0"/>
                <a:cs typeface="Times New Roman" panose="02020603050405020304" pitchFamily="18" charset="0"/>
              </a:rPr>
              <a:t>-</a:t>
            </a:r>
            <a:r>
              <a:rPr lang="fr-FR" sz="2800" b="1" dirty="0">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Không</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có</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đa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kế</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thừa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trong</a:t>
            </a:r>
            <a:r>
              <a:rPr lang="fr-FR" sz="2800" b="1" dirty="0">
                <a:solidFill>
                  <a:srgbClr val="FF0000"/>
                </a:solidFill>
                <a:latin typeface="Times New Roman" panose="02020603050405020304" pitchFamily="18" charset="0"/>
                <a:cs typeface="Times New Roman" panose="02020603050405020304" pitchFamily="18" charset="0"/>
              </a:rPr>
              <a:t> Java</a:t>
            </a:r>
          </a:p>
          <a:p>
            <a:r>
              <a:rPr lang="fr-FR" sz="2800" b="1" dirty="0">
                <a:solidFill>
                  <a:srgbClr val="FF0000"/>
                </a:solidFill>
                <a:latin typeface="Times New Roman" panose="02020603050405020304" pitchFamily="18" charset="0"/>
                <a:cs typeface="Times New Roman" panose="02020603050405020304" pitchFamily="18" charset="0"/>
              </a:rPr>
              <a:t>     - </a:t>
            </a:r>
            <a:r>
              <a:rPr lang="fr-FR" sz="2800" b="1" dirty="0" err="1">
                <a:solidFill>
                  <a:srgbClr val="FF0000"/>
                </a:solidFill>
                <a:latin typeface="Times New Roman" panose="02020603050405020304" pitchFamily="18" charset="0"/>
                <a:cs typeface="Times New Roman" panose="02020603050405020304" pitchFamily="18" charset="0"/>
              </a:rPr>
              <a:t>Một</a:t>
            </a:r>
            <a:r>
              <a:rPr lang="fr-FR" sz="2800" b="1" dirty="0">
                <a:solidFill>
                  <a:srgbClr val="FF0000"/>
                </a:solidFill>
                <a:latin typeface="Times New Roman" panose="02020603050405020304" pitchFamily="18" charset="0"/>
                <a:cs typeface="Times New Roman" panose="02020603050405020304" pitchFamily="18" charset="0"/>
              </a:rPr>
              <a:t> class con </a:t>
            </a:r>
            <a:r>
              <a:rPr lang="fr-FR" sz="2800" b="1" dirty="0" err="1">
                <a:solidFill>
                  <a:srgbClr val="FF0000"/>
                </a:solidFill>
                <a:latin typeface="Times New Roman" panose="02020603050405020304" pitchFamily="18" charset="0"/>
                <a:cs typeface="Times New Roman" panose="02020603050405020304" pitchFamily="18" charset="0"/>
              </a:rPr>
              <a:t>không</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thể</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kế</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thừa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nhiều</a:t>
            </a:r>
            <a:r>
              <a:rPr lang="fr-FR" sz="2800" b="1" dirty="0">
                <a:solidFill>
                  <a:srgbClr val="FF0000"/>
                </a:solidFill>
                <a:latin typeface="Times New Roman" panose="02020603050405020304" pitchFamily="18" charset="0"/>
                <a:cs typeface="Times New Roman" panose="02020603050405020304" pitchFamily="18" charset="0"/>
              </a:rPr>
              <a:t> class </a:t>
            </a:r>
            <a:r>
              <a:rPr lang="fr-FR" sz="2800" b="1" dirty="0" err="1">
                <a:solidFill>
                  <a:srgbClr val="FF0000"/>
                </a:solidFill>
                <a:latin typeface="Times New Roman" panose="02020603050405020304" pitchFamily="18" charset="0"/>
                <a:cs typeface="Times New Roman" panose="02020603050405020304" pitchFamily="18" charset="0"/>
              </a:rPr>
              <a:t>cha</a:t>
            </a:r>
            <a:br>
              <a:rPr lang="fr-FR" sz="2800" b="1" dirty="0">
                <a:solidFill>
                  <a:srgbClr val="FF0000"/>
                </a:solidFill>
                <a:latin typeface="Times New Roman" panose="02020603050405020304" pitchFamily="18" charset="0"/>
                <a:cs typeface="Times New Roman" panose="02020603050405020304" pitchFamily="18" charset="0"/>
              </a:rPr>
            </a:br>
            <a:r>
              <a:rPr lang="fr-FR" sz="2800" b="1" dirty="0">
                <a:solidFill>
                  <a:srgbClr val="FF0000"/>
                </a:solidFill>
                <a:latin typeface="Times New Roman" panose="02020603050405020304" pitchFamily="18" charset="0"/>
                <a:cs typeface="Times New Roman" panose="02020603050405020304" pitchFamily="18" charset="0"/>
              </a:rPr>
              <a:t>    </a:t>
            </a:r>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65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945373" y="1908193"/>
            <a:ext cx="8942094" cy="5262979"/>
          </a:xfrm>
          <a:prstGeom prst="rect">
            <a:avLst/>
          </a:prstGeom>
          <a:noFill/>
        </p:spPr>
        <p:txBody>
          <a:bodyPr wrap="square" rtlCol="0">
            <a:spAutoFit/>
          </a:bodyPr>
          <a:lstStyle/>
          <a:p>
            <a:pPr marL="457200" indent="-457200">
              <a:buFont typeface="Wingdings" panose="05000000000000000000" pitchFamily="2" charset="2"/>
              <a:buChar char="Ø"/>
            </a:pPr>
            <a:r>
              <a:rPr lang="fr-FR" sz="2700" b="1" dirty="0" err="1">
                <a:latin typeface="Times New Roman" panose="02020603050405020304" pitchFamily="18" charset="0"/>
                <a:cs typeface="Times New Roman" panose="02020603050405020304" pitchFamily="18" charset="0"/>
              </a:rPr>
              <a:t>Từ</a:t>
            </a:r>
            <a:r>
              <a:rPr lang="fr-FR" sz="2700" b="1" dirty="0">
                <a:latin typeface="Times New Roman" panose="02020603050405020304" pitchFamily="18" charset="0"/>
                <a:cs typeface="Times New Roman" panose="02020603050405020304" pitchFamily="18" charset="0"/>
              </a:rPr>
              <a:t> </a:t>
            </a:r>
            <a:r>
              <a:rPr lang="fr-FR" sz="2700" b="1" dirty="0" err="1">
                <a:latin typeface="Times New Roman" panose="02020603050405020304" pitchFamily="18" charset="0"/>
                <a:cs typeface="Times New Roman" panose="02020603050405020304" pitchFamily="18" charset="0"/>
              </a:rPr>
              <a:t>khóa</a:t>
            </a:r>
            <a:r>
              <a:rPr lang="fr-FR" sz="2700" b="1" dirty="0">
                <a:latin typeface="Times New Roman" panose="02020603050405020304" pitchFamily="18" charset="0"/>
                <a:cs typeface="Times New Roman" panose="02020603050405020304" pitchFamily="18" charset="0"/>
              </a:rPr>
              <a:t> «  super» </a:t>
            </a:r>
            <a:r>
              <a:rPr lang="fr-FR" sz="2700" b="1" dirty="0" err="1">
                <a:latin typeface="Times New Roman" panose="02020603050405020304" pitchFamily="18" charset="0"/>
                <a:cs typeface="Times New Roman" panose="02020603050405020304" pitchFamily="18" charset="0"/>
              </a:rPr>
              <a:t>trong</a:t>
            </a:r>
            <a:r>
              <a:rPr lang="fr-FR" sz="2700" b="1" dirty="0">
                <a:latin typeface="Times New Roman" panose="02020603050405020304" pitchFamily="18" charset="0"/>
                <a:cs typeface="Times New Roman" panose="02020603050405020304" pitchFamily="18" charset="0"/>
              </a:rPr>
              <a:t> Java:</a:t>
            </a:r>
          </a:p>
          <a:p>
            <a:pPr marL="457200" indent="-457200">
              <a:buFont typeface="Wingdings" panose="05000000000000000000" pitchFamily="2" charset="2"/>
              <a:buChar char="Ø"/>
            </a:pPr>
            <a:r>
              <a:rPr lang="vi-VN" sz="2700" b="1" dirty="0">
                <a:latin typeface="Times New Roman" panose="02020603050405020304" pitchFamily="18" charset="0"/>
                <a:cs typeface="Times New Roman" panose="02020603050405020304" pitchFamily="18" charset="0"/>
              </a:rPr>
              <a:t>Từ khóa super trong java</a:t>
            </a:r>
            <a:r>
              <a:rPr lang="vi-VN" sz="2700" dirty="0">
                <a:latin typeface="Times New Roman" panose="02020603050405020304" pitchFamily="18" charset="0"/>
                <a:cs typeface="Times New Roman" panose="02020603050405020304" pitchFamily="18" charset="0"/>
              </a:rPr>
              <a:t> là một biến tham chiếu được sử dụng để tham chiếu trực tiếp đến đối tượng của lớp cha gần nhất.</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Trong java, 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có 3 cách sử dụng như sau:</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tham chiếu trực tiếp đến biến </a:t>
            </a:r>
            <a:r>
              <a:rPr lang="vi-VN" sz="2700" b="1" dirty="0">
                <a:latin typeface="Times New Roman" panose="02020603050405020304" pitchFamily="18" charset="0"/>
                <a:cs typeface="Times New Roman" panose="02020603050405020304" pitchFamily="18" charset="0"/>
              </a:rPr>
              <a:t>instance</a:t>
            </a:r>
            <a:r>
              <a:rPr lang="en-US" sz="2700" b="1" dirty="0">
                <a:latin typeface="Times New Roman" panose="02020603050405020304" pitchFamily="18" charset="0"/>
                <a:cs typeface="Times New Roman" panose="02020603050405020304" pitchFamily="18" charset="0"/>
              </a:rPr>
              <a:t>(</a:t>
            </a:r>
            <a:r>
              <a:rPr lang="en-US" sz="2700" b="1" dirty="0" err="1">
                <a:latin typeface="Times New Roman" panose="02020603050405020304" pitchFamily="18" charset="0"/>
                <a:cs typeface="Times New Roman" panose="02020603050405020304" pitchFamily="18" charset="0"/>
              </a:rPr>
              <a:t>Biến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toàn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cục</a:t>
            </a:r>
            <a:r>
              <a:rPr lang="en-US" sz="2700" b="1" dirty="0">
                <a:latin typeface="Times New Roman" panose="02020603050405020304" pitchFamily="18" charset="0"/>
                <a:cs typeface="Times New Roman" panose="02020603050405020304" pitchFamily="18" charset="0"/>
              </a:rPr>
              <a:t>)</a:t>
            </a:r>
            <a:r>
              <a:rPr lang="vi-VN" sz="2700" dirty="0">
                <a:latin typeface="Times New Roman" panose="02020603050405020304" pitchFamily="18" charset="0"/>
                <a:cs typeface="Times New Roman" panose="02020603050405020304" pitchFamily="18" charset="0"/>
              </a:rPr>
              <a:t> của lớp cha gần nhất.</a:t>
            </a:r>
          </a:p>
          <a:p>
            <a:pPr marL="457200" indent="-457200">
              <a:buFont typeface="Wingdings" panose="05000000000000000000" pitchFamily="2" charset="2"/>
              <a:buChar char="Ø"/>
            </a:pP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gọi trực tiếp </a:t>
            </a:r>
            <a:r>
              <a:rPr lang="vi-VN" sz="2700" b="1" dirty="0">
                <a:latin typeface="Times New Roman" panose="02020603050405020304" pitchFamily="18" charset="0"/>
                <a:cs typeface="Times New Roman" panose="02020603050405020304" pitchFamily="18" charset="0"/>
              </a:rPr>
              <a:t>Constructor</a:t>
            </a:r>
            <a:r>
              <a:rPr lang="vi-VN" sz="2700" dirty="0">
                <a:latin typeface="Times New Roman" panose="02020603050405020304" pitchFamily="18" charset="0"/>
                <a:cs typeface="Times New Roman" panose="02020603050405020304" pitchFamily="18" charset="0"/>
              </a:rPr>
              <a:t> của lớp cha.</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gọi trực tiếp </a:t>
            </a:r>
            <a:r>
              <a:rPr lang="vi-VN" sz="2700" b="1" dirty="0">
                <a:latin typeface="Times New Roman" panose="02020603050405020304" pitchFamily="18" charset="0"/>
                <a:cs typeface="Times New Roman" panose="02020603050405020304" pitchFamily="18" charset="0"/>
              </a:rPr>
              <a:t>phương thức</a:t>
            </a:r>
            <a:r>
              <a:rPr lang="vi-VN" sz="2700" dirty="0">
                <a:latin typeface="Times New Roman" panose="02020603050405020304" pitchFamily="18" charset="0"/>
                <a:cs typeface="Times New Roman" panose="02020603050405020304" pitchFamily="18" charset="0"/>
              </a:rPr>
              <a:t> của lớp cha.</a:t>
            </a:r>
          </a:p>
          <a:p>
            <a:pPr marL="457200" indent="-457200">
              <a:buFont typeface="Wingdings" panose="05000000000000000000" pitchFamily="2" charset="2"/>
              <a:buChar char="Ø"/>
            </a:pPr>
            <a:endParaRPr lang="fr-FR" sz="2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85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384895" y="1773193"/>
            <a:ext cx="8942094" cy="507831"/>
          </a:xfrm>
          <a:prstGeom prst="rect">
            <a:avLst/>
          </a:prstGeom>
          <a:noFill/>
        </p:spPr>
        <p:txBody>
          <a:bodyPr wrap="square" rtlCol="0">
            <a:spAutoFit/>
          </a:bodyPr>
          <a:lstStyle/>
          <a:p>
            <a:pPr marL="457200" indent="-457200">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VD: super </a:t>
            </a:r>
            <a:r>
              <a:rPr lang="en-US" sz="2700" b="1" dirty="0" err="1">
                <a:latin typeface="Times New Roman" panose="02020603050405020304" pitchFamily="18" charset="0"/>
                <a:cs typeface="Times New Roman" panose="02020603050405020304" pitchFamily="18" charset="0"/>
              </a:rPr>
              <a:t>và</a:t>
            </a:r>
            <a:r>
              <a:rPr lang="en-US" sz="2700" b="1" dirty="0">
                <a:latin typeface="Times New Roman" panose="02020603050405020304" pitchFamily="18" charset="0"/>
                <a:cs typeface="Times New Roman" panose="02020603050405020304" pitchFamily="18" charset="0"/>
              </a:rPr>
              <a:t> super(): </a:t>
            </a:r>
            <a:endParaRPr lang="fr-FR" sz="2700" b="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083" y="2281025"/>
            <a:ext cx="7947717" cy="3916952"/>
          </a:xfrm>
          <a:prstGeom prst="rect">
            <a:avLst/>
          </a:prstGeom>
        </p:spPr>
      </p:pic>
    </p:spTree>
    <p:extLst>
      <p:ext uri="{BB962C8B-B14F-4D97-AF65-F5344CB8AC3E}">
        <p14:creationId xmlns:p14="http://schemas.microsoft.com/office/powerpoint/2010/main" val="409722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087475"/>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Đóng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Gói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1141346" y="2047813"/>
            <a:ext cx="8944791" cy="3108543"/>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Các dữ liệu và phương thức có liên quan với nhau được </a:t>
            </a:r>
            <a:r>
              <a:rPr lang="vi-VN" sz="2800" b="1" dirty="0">
                <a:latin typeface="+mj-lt"/>
              </a:rPr>
              <a:t>đóng gói </a:t>
            </a:r>
            <a:r>
              <a:rPr lang="vi-VN" sz="2800" dirty="0">
                <a:latin typeface="+mj-lt"/>
              </a:rPr>
              <a:t>thành các lớp để tiện cho việc quản lý và sử dụng. Tức là mỗi lớp được xây dựng để thực hiện một nhóm chức năng đặc trưng của riêng lớp đó.</a:t>
            </a:r>
          </a:p>
          <a:p>
            <a:pPr marL="457200" indent="-457200">
              <a:buFont typeface="Wingdings" panose="05000000000000000000" pitchFamily="2" charset="2"/>
              <a:buChar char="Ø"/>
            </a:pPr>
            <a:r>
              <a:rPr lang="vi-VN" sz="2800" dirty="0">
                <a:latin typeface="+mj-lt"/>
              </a:rPr>
              <a:t>Ngoài ra, đóng gói còn để </a:t>
            </a:r>
            <a:r>
              <a:rPr lang="vi-VN" sz="2800" b="1" dirty="0">
                <a:latin typeface="+mj-lt"/>
              </a:rPr>
              <a:t>che giấu </a:t>
            </a:r>
            <a:r>
              <a:rPr lang="vi-VN" sz="2800" dirty="0">
                <a:latin typeface="+mj-lt"/>
              </a:rPr>
              <a:t>một số thông tin và </a:t>
            </a:r>
            <a:r>
              <a:rPr lang="vi-VN" sz="2800" b="1" dirty="0">
                <a:latin typeface="+mj-lt"/>
              </a:rPr>
              <a:t>chi tiết cài đặt nội bộ </a:t>
            </a:r>
            <a:r>
              <a:rPr lang="vi-VN" sz="2800" dirty="0">
                <a:latin typeface="+mj-lt"/>
              </a:rPr>
              <a:t>để </a:t>
            </a:r>
            <a:endParaRPr lang="en-US" sz="2800" dirty="0">
              <a:latin typeface="+mj-lt"/>
            </a:endParaRPr>
          </a:p>
          <a:p>
            <a:r>
              <a:rPr lang="en-US" sz="2800" b="1" dirty="0">
                <a:latin typeface="+mj-lt"/>
              </a:rPr>
              <a:t>      </a:t>
            </a:r>
            <a:r>
              <a:rPr lang="vi-VN" sz="2800" b="1" dirty="0">
                <a:latin typeface="+mj-lt"/>
              </a:rPr>
              <a:t>bên ngoài không thể nhìn thấy</a:t>
            </a:r>
            <a:r>
              <a:rPr lang="vi-VN" sz="2800" dirty="0">
                <a:latin typeface="+mj-lt"/>
              </a:rPr>
              <a:t>.</a:t>
            </a:r>
          </a:p>
        </p:txBody>
      </p:sp>
    </p:spTree>
    <p:extLst>
      <p:ext uri="{BB962C8B-B14F-4D97-AF65-F5344CB8AC3E}">
        <p14:creationId xmlns:p14="http://schemas.microsoft.com/office/powerpoint/2010/main" val="292059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Đóng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Gói</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685800" y="1905000"/>
            <a:ext cx="8944791" cy="3693319"/>
          </a:xfrm>
          <a:prstGeom prst="rect">
            <a:avLst/>
          </a:prstGeom>
          <a:noFill/>
        </p:spPr>
        <p:txBody>
          <a:bodyPr wrap="square" rtlCol="0">
            <a:spAutoFit/>
          </a:bodyPr>
          <a:lstStyle/>
          <a:p>
            <a:pPr marL="457200" indent="-457200">
              <a:buFont typeface="Wingdings" panose="05000000000000000000" pitchFamily="2" charset="2"/>
              <a:buChar char="Ø"/>
            </a:pPr>
            <a:r>
              <a:rPr lang="vi-VN" sz="2600" dirty="0">
                <a:latin typeface="+mj-lt"/>
              </a:rPr>
              <a:t>Tức là </a:t>
            </a:r>
            <a:r>
              <a:rPr lang="vi-VN" sz="2600" b="1" dirty="0">
                <a:latin typeface="+mj-lt"/>
              </a:rPr>
              <a:t>trạng thái của đối tượng được bảo vệ</a:t>
            </a:r>
            <a:r>
              <a:rPr lang="vi-VN" sz="2600" dirty="0">
                <a:latin typeface="+mj-lt"/>
              </a:rPr>
              <a:t> không cho các truy cập từ code bên ngoài như thay đổi trong thái hay nhìn trực tiếp. </a:t>
            </a:r>
            <a:endParaRPr lang="en-US" sz="2600" dirty="0">
              <a:latin typeface="+mj-lt"/>
            </a:endParaRPr>
          </a:p>
          <a:p>
            <a:pPr marL="457200" indent="-457200">
              <a:buFont typeface="Wingdings" panose="05000000000000000000" pitchFamily="2" charset="2"/>
              <a:buChar char="Ø"/>
            </a:pPr>
            <a:r>
              <a:rPr lang="vi-VN" sz="2600" dirty="0">
                <a:latin typeface="+mj-lt"/>
              </a:rPr>
              <a:t>Việc cho phép môi trường bên ngoài tác động lên các dữ liệu nội tại của một đối tượng theo cách nào</a:t>
            </a:r>
            <a:r>
              <a:rPr lang="en-US" sz="2600" dirty="0">
                <a:latin typeface="+mj-lt"/>
              </a:rPr>
              <a:t> </a:t>
            </a:r>
            <a:r>
              <a:rPr lang="en-US" sz="2600" dirty="0" err="1">
                <a:latin typeface="+mj-lt"/>
                <a:cs typeface="Times New Roman" panose="02020603050405020304" pitchFamily="18" charset="0"/>
              </a:rPr>
              <a:t>đó</a:t>
            </a:r>
            <a:r>
              <a:rPr lang="vi-VN" sz="2600" dirty="0">
                <a:latin typeface="+mj-lt"/>
              </a:rPr>
              <a:t> là hoàn toàn tùy thuộc vào người viết mã. </a:t>
            </a:r>
            <a:endParaRPr lang="en-US" sz="2600" dirty="0">
              <a:latin typeface="+mj-lt"/>
            </a:endParaRPr>
          </a:p>
          <a:p>
            <a:pPr marL="457200" indent="-457200">
              <a:buFont typeface="Wingdings" panose="05000000000000000000" pitchFamily="2" charset="2"/>
              <a:buChar char="Ø"/>
            </a:pPr>
            <a:r>
              <a:rPr lang="vi-VN" sz="2600" dirty="0">
                <a:latin typeface="+mj-lt"/>
              </a:rPr>
              <a:t>Đây là tính chất đảm bảo sự toàn vẹn, bảo mật của đối tượng Trong Java, tính đóng gói được thể hiện thông qua phạm vi truy cập (</a:t>
            </a:r>
            <a:r>
              <a:rPr lang="en-US" sz="2600" dirty="0">
                <a:latin typeface="+mj-lt"/>
              </a:rPr>
              <a:t>A</a:t>
            </a:r>
            <a:r>
              <a:rPr lang="vi-VN" sz="2600" dirty="0">
                <a:latin typeface="+mj-lt"/>
              </a:rPr>
              <a:t>ccess </a:t>
            </a:r>
            <a:r>
              <a:rPr lang="en-US" sz="2600" dirty="0">
                <a:latin typeface="+mj-lt"/>
              </a:rPr>
              <a:t>M</a:t>
            </a:r>
            <a:r>
              <a:rPr lang="vi-VN" sz="2600" dirty="0">
                <a:latin typeface="+mj-lt"/>
              </a:rPr>
              <a:t>odifier).</a:t>
            </a:r>
          </a:p>
        </p:txBody>
      </p:sp>
    </p:spTree>
    <p:extLst>
      <p:ext uri="{BB962C8B-B14F-4D97-AF65-F5344CB8AC3E}">
        <p14:creationId xmlns:p14="http://schemas.microsoft.com/office/powerpoint/2010/main" val="255913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43000" y="13107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088149" y="2230987"/>
            <a:ext cx="8944791" cy="3108543"/>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Khi một tác vụ</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(Method)</a:t>
            </a:r>
            <a:r>
              <a:rPr lang="vi-VN" sz="2800" dirty="0">
                <a:latin typeface="Times New Roman" panose="02020603050405020304" pitchFamily="18" charset="0"/>
                <a:cs typeface="Times New Roman" panose="02020603050405020304" pitchFamily="18" charset="0"/>
              </a:rPr>
              <a:t> </a:t>
            </a:r>
            <a:r>
              <a:rPr lang="vi-VN" sz="2800" dirty="0">
                <a:latin typeface="+mj-lt"/>
              </a:rPr>
              <a:t>được thực hiện theo nhiều cách khác nhau được gọi là tính đa hình.</a:t>
            </a:r>
            <a:endParaRPr lang="en-US" sz="2800" dirty="0">
              <a:latin typeface="+mj-lt"/>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Trong Java,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qua 2 </a:t>
            </a:r>
            <a:r>
              <a:rPr lang="en-US" sz="2800" dirty="0" err="1">
                <a:latin typeface="Times New Roman" panose="02020603050405020304" pitchFamily="18" charset="0"/>
                <a:cs typeface="Times New Roman" panose="02020603050405020304" pitchFamily="18" charset="0"/>
              </a:rPr>
              <a:t>kỹ</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1.	@Override (Annotation) - </a:t>
            </a: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2.	Overloading – </a:t>
            </a:r>
            <a:r>
              <a:rPr lang="en-US" sz="2800" dirty="0" err="1">
                <a:latin typeface="Times New Roman" panose="02020603050405020304" pitchFamily="18" charset="0"/>
                <a:cs typeface="Times New Roman" panose="02020603050405020304" pitchFamily="18" charset="0"/>
              </a:rPr>
              <a:t>Nạp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chồng</a:t>
            </a:r>
            <a:r>
              <a:rPr lang="en-US"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31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524000" y="133701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484964" y="2286000"/>
            <a:ext cx="8944791" cy="3539430"/>
          </a:xfrm>
          <a:prstGeom prst="rect">
            <a:avLst/>
          </a:prstGeom>
          <a:noFill/>
        </p:spPr>
        <p:txBody>
          <a:bodyPr wrap="square" rtlCol="0">
            <a:spAutoFit/>
          </a:bodyPr>
          <a:lstStyle/>
          <a:p>
            <a:pPr marL="514350" indent="-514350">
              <a:buAutoNum type="arabicPeriod"/>
            </a:pPr>
            <a:r>
              <a:rPr lang="en-US" sz="2800" b="1" dirty="0">
                <a:latin typeface="Times New Roman" panose="02020603050405020304" pitchFamily="18" charset="0"/>
                <a:cs typeface="Times New Roman" panose="02020603050405020304" pitchFamily="18" charset="0"/>
              </a:rPr>
              <a:t>@Override (Annotation : </a:t>
            </a:r>
            <a:r>
              <a:rPr lang="en-US" sz="2800" b="1" dirty="0" err="1">
                <a:latin typeface="Times New Roman" panose="02020603050405020304" pitchFamily="18" charset="0"/>
                <a:cs typeface="Times New Roman" panose="02020603050405020304" pitchFamily="18" charset="0"/>
              </a:rPr>
              <a:t>chú</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thích</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r>
              <a:rPr lang="en-US"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là hai phương thức cùng tên</a:t>
            </a:r>
            <a:r>
              <a:rPr lang="vi-VN"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cùng tham số</a:t>
            </a:r>
            <a:r>
              <a:rPr lang="vi-VN"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cùng kiểu trả về</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Trùng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nhưng thằng con viết lại và dùng theo cách của 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@Override ở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method.</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Khi dùng override, lúc thực thi, nếu lớp Con không có phương thức riêng, phương thức của lớp Cha sẽ được gọi, ngược lại nếu có, phương thức của lớp Con được gọi.</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06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108543"/>
          </a:xfrm>
          <a:prstGeom prst="rect">
            <a:avLst/>
          </a:prstGeom>
          <a:noFill/>
        </p:spPr>
        <p:txBody>
          <a:bodyPr wrap="square" rtlCol="0">
            <a:spAutoFit/>
          </a:bodyPr>
          <a:lstStyle/>
          <a:p>
            <a:pPr marL="514350" indent="-514350">
              <a:buAutoNum type="arabicPeriod" startAt="2"/>
            </a:pPr>
            <a:r>
              <a:rPr lang="en-US" sz="2800" b="1" dirty="0">
                <a:latin typeface="Times New Roman" panose="02020603050405020304" pitchFamily="18" charset="0"/>
                <a:cs typeface="Times New Roman" panose="02020603050405020304" pitchFamily="18" charset="0"/>
              </a:rPr>
              <a:t>Overloading(</a:t>
            </a:r>
            <a:r>
              <a:rPr lang="en-US" sz="2800" b="1" dirty="0" err="1">
                <a:latin typeface="Times New Roman" panose="02020603050405020304" pitchFamily="18" charset="0"/>
                <a:cs typeface="Times New Roman" panose="02020603050405020304" pitchFamily="18" charset="0"/>
              </a:rPr>
              <a:t>Nạp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chồng</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Đây là khả năng cho phép một lớp có nhiều phương thức cùng tên nhưng với các tham số</a:t>
            </a:r>
            <a:r>
              <a:rPr lang="en-US" sz="2800" dirty="0">
                <a:latin typeface="Times New Roman" panose="02020603050405020304" pitchFamily="18" charset="0"/>
                <a:cs typeface="Times New Roman" panose="02020603050405020304" pitchFamily="18" charset="0"/>
              </a:rPr>
              <a:t>(Parameter)</a:t>
            </a:r>
            <a:r>
              <a:rPr lang="vi-VN" sz="2800" dirty="0">
                <a:latin typeface="Times New Roman" panose="02020603050405020304" pitchFamily="18" charset="0"/>
                <a:cs typeface="Times New Roman" panose="02020603050405020304" pitchFamily="18" charset="0"/>
              </a:rPr>
              <a:t> khác nhau về loại cũng như về số lượng. Khi được gọi, dựa 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vi-VN" sz="2800" dirty="0">
                <a:latin typeface="Times New Roman" panose="02020603050405020304" pitchFamily="18" charset="0"/>
                <a:cs typeface="Times New Roman" panose="02020603050405020304" pitchFamily="18" charset="0"/>
              </a:rPr>
              <a:t> tham số truyền vào, phương thức tương ứng sẽ được thực hiện.</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truyền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Parameter(</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755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3453213"/>
          </a:xfrm>
          <a:prstGeom prst="rect">
            <a:avLst/>
          </a:prstGeom>
          <a:noFill/>
          <a:ln>
            <a:noFill/>
          </a:ln>
        </p:spPr>
        <p:txBody>
          <a:bodyPr spcFirstLastPara="1" wrap="square" lIns="91425" tIns="45700" rIns="91425" bIns="45700" anchor="t" anchorCtr="0">
            <a:spAutoFit/>
          </a:bodyPr>
          <a:lstStyle/>
          <a:p>
            <a:pPr lvl="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3 </a:t>
            </a:r>
            <a:r>
              <a:rPr lang="en-US" sz="2800" dirty="0" err="1">
                <a:solidFill>
                  <a:schemeClr val="dk1"/>
                </a:solidFill>
                <a:latin typeface="Times New Roman"/>
                <a:ea typeface="Times New Roman"/>
                <a:cs typeface="Times New Roman"/>
                <a:sym typeface="Times New Roman"/>
              </a:rPr>
              <a:t>loại</a:t>
            </a:r>
            <a:r>
              <a:rPr lang="en-US" sz="2800" dirty="0">
                <a:solidFill>
                  <a:schemeClr val="dk1"/>
                </a:solidFill>
                <a:latin typeface="Times New Roman"/>
                <a:ea typeface="Times New Roman"/>
                <a:cs typeface="Times New Roman"/>
                <a:sym typeface="Times New Roman"/>
              </a:rPr>
              <a:t> design patterns:</a:t>
            </a:r>
          </a:p>
          <a:p>
            <a:pPr marL="457200" lvl="0" indent="-457200">
              <a:lnSpc>
                <a:spcPct val="130000"/>
              </a:lnSpc>
              <a:buClr>
                <a:schemeClr val="dk1"/>
              </a:buClr>
              <a:buSzPts val="2800"/>
              <a:buFontTx/>
              <a:buChar char="-"/>
            </a:pPr>
            <a:r>
              <a:rPr lang="en-US" sz="2800" dirty="0">
                <a:solidFill>
                  <a:schemeClr val="dk1"/>
                </a:solidFill>
                <a:latin typeface="Times New Roman"/>
                <a:ea typeface="Times New Roman"/>
                <a:cs typeface="Times New Roman"/>
                <a:sym typeface="Times New Roman"/>
              </a:rPr>
              <a:t>Creational Pattern: 5</a:t>
            </a:r>
          </a:p>
          <a:p>
            <a:pPr marL="457200" lvl="0" indent="-457200">
              <a:lnSpc>
                <a:spcPct val="130000"/>
              </a:lnSpc>
              <a:buClr>
                <a:schemeClr val="dk1"/>
              </a:buClr>
              <a:buSzPts val="2800"/>
              <a:buFontTx/>
              <a:buChar char="-"/>
            </a:pPr>
            <a:r>
              <a:rPr lang="en-US" sz="2800" dirty="0">
                <a:solidFill>
                  <a:schemeClr val="dk1"/>
                </a:solidFill>
                <a:latin typeface="Times New Roman"/>
                <a:ea typeface="Times New Roman"/>
                <a:cs typeface="Times New Roman"/>
                <a:sym typeface="Times New Roman"/>
              </a:rPr>
              <a:t>Structural Pattern: 7</a:t>
            </a:r>
          </a:p>
          <a:p>
            <a:pPr marL="457200" lvl="0" indent="-457200">
              <a:lnSpc>
                <a:spcPct val="130000"/>
              </a:lnSpc>
              <a:buClr>
                <a:schemeClr val="dk1"/>
              </a:buClr>
              <a:buSzPts val="2800"/>
              <a:buFontTx/>
              <a:buChar char="-"/>
            </a:pPr>
            <a:r>
              <a:rPr lang="en-US" sz="2800" dirty="0">
                <a:solidFill>
                  <a:schemeClr val="dk1"/>
                </a:solidFill>
                <a:latin typeface="Times New Roman"/>
                <a:ea typeface="Times New Roman"/>
                <a:cs typeface="Times New Roman"/>
                <a:sym typeface="Times New Roman"/>
              </a:rPr>
              <a:t>Behavioral Pattern: 11</a:t>
            </a:r>
            <a:endParaRPr sz="2800" dirty="0">
              <a:solidFill>
                <a:schemeClr val="dk1"/>
              </a:solidFill>
              <a:latin typeface="Times New Roman"/>
              <a:ea typeface="Times New Roman"/>
              <a:cs typeface="Times New Roman"/>
              <a:sym typeface="Times New Roman"/>
            </a:endParaRPr>
          </a:p>
          <a:p>
            <a:pPr marL="342900" marR="0" lvl="0" indent="-165100" algn="l" rtl="0">
              <a:lnSpc>
                <a:spcPct val="130000"/>
              </a:lnSpc>
              <a:spcBef>
                <a:spcPts val="0"/>
              </a:spcBef>
              <a:spcAft>
                <a:spcPts val="0"/>
              </a:spcAft>
              <a:buClr>
                <a:schemeClr val="dk1"/>
              </a:buClr>
              <a:buSzPts val="2800"/>
              <a:buFont typeface="Arial"/>
              <a:buNone/>
            </a:pP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605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219200" y="2348558"/>
            <a:ext cx="9219627" cy="3831818"/>
          </a:xfrm>
          <a:prstGeom prst="rect">
            <a:avLst/>
          </a:prstGeom>
          <a:noFill/>
        </p:spPr>
        <p:txBody>
          <a:bodyPr wrap="square" rtlCol="0">
            <a:spAutoFit/>
          </a:bodyPr>
          <a:lstStyle/>
          <a:p>
            <a:r>
              <a:rPr lang="vi-VN" sz="2700" dirty="0">
                <a:latin typeface="Times New Roman" panose="02020603050405020304" pitchFamily="18" charset="0"/>
                <a:cs typeface="Times New Roman" panose="02020603050405020304" pitchFamily="18" charset="0"/>
              </a:rPr>
              <a:t>Tính trừu tượng giúp chúng ta tập trung vào những cốt lõi cần thiết của đối tượng thay vì quan tâm đến cách nó thực hiện.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Trừu</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tượng</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là</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gì</a:t>
            </a:r>
            <a:r>
              <a:rPr lang="en-US" sz="27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Tính trừu tượng trong Java là tính chất không thể hiện cụ thể mà chỉ nêu tên vấn đề.</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Đó là một quá trình che giấu các hoạt động bên trong và chỉ hiển thị </a:t>
            </a:r>
            <a:r>
              <a:rPr lang="en-US" sz="2700" dirty="0" err="1">
                <a:latin typeface="Times New Roman" panose="02020603050405020304" pitchFamily="18" charset="0"/>
                <a:cs typeface="Times New Roman" panose="02020603050405020304" pitchFamily="18" charset="0"/>
              </a:rPr>
              <a:t>mục</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đích</a:t>
            </a:r>
            <a:r>
              <a:rPr lang="vi-VN" sz="2700" dirty="0">
                <a:latin typeface="Times New Roman" panose="02020603050405020304" pitchFamily="18" charset="0"/>
                <a:cs typeface="Times New Roman" panose="02020603050405020304" pitchFamily="18" charset="0"/>
              </a:rPr>
              <a:t> tính năng thiết yếu của đối tượng tới người dùng</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5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0" name="TextBox 9">
            <a:extLst>
              <a:ext uri="{FF2B5EF4-FFF2-40B4-BE49-F238E27FC236}">
                <a16:creationId xmlns:a16="http://schemas.microsoft.com/office/drawing/2014/main" id="{EBF6886A-2D30-425E-BCBE-1EC3AE47F8B1}"/>
              </a:ext>
            </a:extLst>
          </p:cNvPr>
          <p:cNvSpPr txBox="1"/>
          <p:nvPr/>
        </p:nvSpPr>
        <p:spPr>
          <a:xfrm>
            <a:off x="1752600" y="2514600"/>
            <a:ext cx="9219627" cy="2585323"/>
          </a:xfrm>
          <a:prstGeom prst="rect">
            <a:avLst/>
          </a:prstGeom>
          <a:noFill/>
        </p:spPr>
        <p:txBody>
          <a:bodyPr wrap="square" rtlCol="0">
            <a:spAutoFit/>
          </a:bodyPr>
          <a:lstStyle/>
          <a:p>
            <a:r>
              <a:rPr lang="en-US" sz="2700" b="1" dirty="0" err="1">
                <a:latin typeface="Times New Roman" panose="02020603050405020304" pitchFamily="18" charset="0"/>
                <a:cs typeface="Times New Roman" panose="02020603050405020304" pitchFamily="18" charset="0"/>
              </a:rPr>
              <a:t>Trừu</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tượng</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là</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gì</a:t>
            </a:r>
            <a:r>
              <a:rPr lang="en-US" sz="27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Tính trừu tượng cung cấp nhiều tính năng mở rộng khi sử dụng kết hợp với tính đa hình và kế thừa trong lập trình hướng đối tượng.</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Java trừu tượng hóa thông qua các lớp trừu tượng </a:t>
            </a:r>
            <a:endParaRPr lang="en-US" sz="2700" dirty="0">
              <a:latin typeface="Times New Roman" panose="02020603050405020304" pitchFamily="18" charset="0"/>
              <a:cs typeface="Times New Roman" panose="02020603050405020304" pitchFamily="18" charset="0"/>
            </a:endParaRPr>
          </a:p>
          <a:p>
            <a:pPr algn="ctr"/>
            <a:r>
              <a:rPr lang="en-US" sz="2700" dirty="0">
                <a:latin typeface="Times New Roman" panose="02020603050405020304" pitchFamily="18" charset="0"/>
                <a:cs typeface="Times New Roman" panose="02020603050405020304" pitchFamily="18" charset="0"/>
              </a:rPr>
              <a:t>	</a:t>
            </a:r>
            <a:r>
              <a:rPr lang="vi-VN" sz="2700" dirty="0">
                <a:latin typeface="Times New Roman" panose="02020603050405020304" pitchFamily="18" charset="0"/>
                <a:cs typeface="Times New Roman" panose="02020603050405020304" pitchFamily="18" charset="0"/>
              </a:rPr>
              <a:t>(</a:t>
            </a:r>
            <a:r>
              <a:rPr lang="vi-VN" sz="2700" b="1" i="1" dirty="0">
                <a:latin typeface="Times New Roman" panose="02020603050405020304" pitchFamily="18" charset="0"/>
                <a:cs typeface="Times New Roman" panose="02020603050405020304" pitchFamily="18" charset="0"/>
              </a:rPr>
              <a:t>Abstract </a:t>
            </a:r>
            <a:r>
              <a:rPr lang="vi-VN" sz="2700" i="1" dirty="0">
                <a:latin typeface="Times New Roman" panose="02020603050405020304" pitchFamily="18" charset="0"/>
                <a:cs typeface="Times New Roman" panose="02020603050405020304" pitchFamily="18" charset="0"/>
              </a:rPr>
              <a:t>class</a:t>
            </a:r>
            <a:r>
              <a:rPr lang="vi-VN" sz="2700" dirty="0">
                <a:latin typeface="Times New Roman" panose="02020603050405020304" pitchFamily="18" charset="0"/>
                <a:cs typeface="Times New Roman" panose="02020603050405020304" pitchFamily="18" charset="0"/>
              </a:rPr>
              <a:t>) và các giao diện (</a:t>
            </a:r>
            <a:r>
              <a:rPr lang="vi-VN" sz="2700" b="1" i="1" dirty="0">
                <a:latin typeface="Times New Roman" panose="02020603050405020304" pitchFamily="18" charset="0"/>
                <a:cs typeface="Times New Roman" panose="02020603050405020304" pitchFamily="18" charset="0"/>
              </a:rPr>
              <a:t>Interface</a:t>
            </a:r>
            <a:r>
              <a:rPr lang="vi-VN" sz="2700" dirty="0">
                <a:latin typeface="Times New Roman" panose="02020603050405020304" pitchFamily="18" charset="0"/>
                <a:cs typeface="Times New Roman" panose="02020603050405020304" pitchFamily="18" charset="0"/>
              </a:rPr>
              <a:t>).</a:t>
            </a:r>
            <a:endParaRPr lang="en-US" sz="2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7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Abstract class</a:t>
            </a:r>
          </a:p>
          <a:p>
            <a:r>
              <a:rPr lang="vi-VN" sz="2800" dirty="0">
                <a:latin typeface="Times New Roman" panose="02020603050405020304" pitchFamily="18" charset="0"/>
                <a:cs typeface="Times New Roman" panose="02020603050405020304" pitchFamily="18" charset="0"/>
              </a:rPr>
              <a:t>Abstract class (lớp trừu tượng) là class chứa bộ khung cơ bản, với các thuộctính, các phương thức và các phương thức trừu tượng (abstract method</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phương thức chưa hoàn thiện: chỉ có tên, kiểu trả về, tham số)</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Các lớp extends từ lớp abstract sẽ có nhiệm vụ hoàn thiện các abstract method</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 Abstract class thường được xây dựng bởi kỹ sư thiết kế hệ thống có kinh</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nghiệm</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2430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539430"/>
          </a:xfrm>
          <a:prstGeom prst="rect">
            <a:avLst/>
          </a:prstGeom>
          <a:noFill/>
        </p:spPr>
        <p:txBody>
          <a:bodyPr wrap="square" rtlCol="0">
            <a:spAutoFit/>
          </a:bodyPr>
          <a:lstStyle/>
          <a:p>
            <a:r>
              <a:rPr lang="en-US" sz="2800" b="1" dirty="0"/>
              <a:t>Interface</a:t>
            </a:r>
            <a:r>
              <a:rPr lang="en-US" sz="2800" dirty="0"/>
              <a:t> </a:t>
            </a:r>
            <a:br>
              <a:rPr lang="en-US" sz="2800" dirty="0"/>
            </a:br>
            <a:r>
              <a:rPr lang="en-US" sz="2800" dirty="0"/>
              <a:t> </a:t>
            </a:r>
            <a:r>
              <a:rPr lang="vi-VN" sz="2800" dirty="0">
                <a:latin typeface="Times New Roman" panose="02020603050405020304" pitchFamily="18" charset="0"/>
                <a:cs typeface="Times New Roman" panose="02020603050405020304" pitchFamily="18" charset="0"/>
              </a:rPr>
              <a:t>Interface không phải là class, đây là một mẫu giao diện quy định một số phương</a:t>
            </a:r>
          </a:p>
          <a:p>
            <a:r>
              <a:rPr lang="vi-VN" sz="2800" dirty="0">
                <a:latin typeface="Times New Roman" panose="02020603050405020304" pitchFamily="18" charset="0"/>
                <a:cs typeface="Times New Roman" panose="02020603050405020304" pitchFamily="18" charset="0"/>
              </a:rPr>
              <a:t>thức bắt buộc cho một class nào đó</a:t>
            </a:r>
          </a:p>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a:t>
            </a:r>
            <a:r>
              <a:rPr lang="vi-VN" sz="2800" dirty="0">
                <a:latin typeface="Times New Roman" panose="02020603050405020304" pitchFamily="18" charset="0"/>
                <a:cs typeface="Times New Roman" panose="02020603050405020304" pitchFamily="18" charset="0"/>
              </a:rPr>
              <a:t>nterface không cho phép định nghĩa rõ cách hoạt động của phương thức, chỉ</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dừng lại ở khai báo phương thức, việc định nghĩa các phương thức này sẽ đượcthực hiện ở các class con</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7960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r>
              <a:rPr lang="en-US" sz="2800" b="1" dirty="0"/>
              <a:t>Interface</a:t>
            </a:r>
            <a:r>
              <a:rPr lang="en-US" sz="2800" dirty="0"/>
              <a:t> </a:t>
            </a:r>
            <a:br>
              <a:rPr lang="en-US" sz="2800" dirty="0"/>
            </a:br>
            <a:r>
              <a:rPr lang="vi-VN" sz="2800" dirty="0">
                <a:latin typeface="Times New Roman" panose="02020603050405020304" pitchFamily="18" charset="0"/>
                <a:cs typeface="Times New Roman" panose="02020603050405020304" pitchFamily="18" charset="0"/>
              </a:rPr>
              <a:t>Tạo mới một phương thức trong Interface  định nghĩa cách hoạt động của</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phương thức này ở các class implements từ Interface đó.</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Sử dụng từ khóa default hoặc static để khi tạo mới một phương thức thì không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cần phải định nghĩa ở tất cả các class implements từ Interface.</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Sử dụng default method thì cần khởi tạo đối tượng &lt;&gt; Sử dụng static method</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thì không cần khởi tạo đối tượng</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671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2246769"/>
          </a:xfrm>
          <a:prstGeom prst="rect">
            <a:avLst/>
          </a:prstGeom>
          <a:noFill/>
        </p:spPr>
        <p:txBody>
          <a:bodyPr wrap="square" rtlCol="0">
            <a:spAutoFit/>
          </a:bodyPr>
          <a:lstStyle/>
          <a:p>
            <a:r>
              <a:rPr lang="en-US" sz="2800" b="1" dirty="0"/>
              <a:t>Abstract Class </a:t>
            </a:r>
            <a:r>
              <a:rPr lang="en-US" sz="2800" b="1" dirty="0" err="1"/>
              <a:t>vs</a:t>
            </a:r>
            <a:r>
              <a:rPr lang="en-US" sz="2800" b="1" dirty="0"/>
              <a:t> Interface</a:t>
            </a:r>
            <a:r>
              <a:rPr lang="en-US" sz="2800" dirty="0"/>
              <a:t> </a:t>
            </a:r>
            <a:br>
              <a:rPr lang="en-US" sz="2800" dirty="0"/>
            </a:b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Những điểm giống nhau</a:t>
            </a:r>
          </a:p>
          <a:p>
            <a:pPr marL="457200" indent="-45720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Chứa các abstract methods</a:t>
            </a: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Không khởi tạo trực tiếp đối tượng mà phải thông qua các class con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6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379200"/>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1243409"/>
            <a:ext cx="9116035" cy="954107"/>
          </a:xfrm>
          <a:prstGeom prst="rect">
            <a:avLst/>
          </a:prstGeom>
          <a:noFill/>
        </p:spPr>
        <p:txBody>
          <a:bodyPr wrap="square" rtlCol="0">
            <a:spAutoFit/>
          </a:bodyPr>
          <a:lstStyle/>
          <a:p>
            <a:r>
              <a:rPr lang="en-US" sz="2800" b="1" dirty="0"/>
              <a:t>Abstract Class </a:t>
            </a:r>
            <a:r>
              <a:rPr lang="en-US" sz="2800" b="1" dirty="0" err="1"/>
              <a:t>vs</a:t>
            </a:r>
            <a:r>
              <a:rPr lang="en-US" sz="2800" b="1" dirty="0"/>
              <a:t> Interface</a:t>
            </a:r>
            <a:r>
              <a:rPr lang="en-US" sz="2800" dirty="0"/>
              <a:t> </a:t>
            </a:r>
            <a:br>
              <a:rPr lang="en-US" sz="2800" dirty="0"/>
            </a:br>
            <a:r>
              <a:rPr lang="en-US" sz="2800" dirty="0">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1694089" y="1720462"/>
            <a:ext cx="7600950" cy="4981575"/>
          </a:xfrm>
          <a:prstGeom prst="rect">
            <a:avLst/>
          </a:prstGeom>
        </p:spPr>
      </p:pic>
    </p:spTree>
    <p:extLst>
      <p:ext uri="{BB962C8B-B14F-4D97-AF65-F5344CB8AC3E}">
        <p14:creationId xmlns:p14="http://schemas.microsoft.com/office/powerpoint/2010/main" val="25387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lass Object</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br>
              <a:rPr lang="en-US" sz="2800" dirty="0"/>
            </a:br>
            <a:r>
              <a:rPr lang="vi-VN" sz="2800" i="1" dirty="0"/>
              <a:t>Tất cả các class trong Java (có sẵn hay do lập trình viên định nghĩa) đều kế thừa</a:t>
            </a:r>
            <a:br>
              <a:rPr lang="vi-VN" sz="2800" i="1" dirty="0"/>
            </a:br>
            <a:r>
              <a:rPr lang="vi-VN" sz="2800" i="1" dirty="0"/>
              <a:t>từ class Object</a:t>
            </a:r>
            <a:br>
              <a:rPr lang="vi-VN" sz="2800" i="1" dirty="0"/>
            </a:br>
            <a:r>
              <a:rPr lang="vi-VN" sz="2800" dirty="0"/>
              <a:t>• </a:t>
            </a:r>
            <a:r>
              <a:rPr lang="vi-VN" sz="2800" i="1" dirty="0"/>
              <a:t>Sử dụng phương thức </a:t>
            </a:r>
            <a:r>
              <a:rPr lang="vi-VN" sz="2800" b="1" dirty="0"/>
              <a:t>toString() </a:t>
            </a:r>
            <a:r>
              <a:rPr lang="vi-VN" sz="2800" i="1" dirty="0"/>
              <a:t>để in ra thông tin của một đối tượng nào đó</a:t>
            </a:r>
            <a:br>
              <a:rPr lang="vi-VN" sz="2800" i="1" dirty="0"/>
            </a:br>
            <a:r>
              <a:rPr lang="vi-VN" sz="2800" dirty="0"/>
              <a:t>• </a:t>
            </a:r>
            <a:r>
              <a:rPr lang="vi-VN" sz="2800" i="1" dirty="0"/>
              <a:t>Sử dụng phương thức </a:t>
            </a:r>
            <a:r>
              <a:rPr lang="vi-VN" sz="2800" b="1" i="1" dirty="0"/>
              <a:t>equals() </a:t>
            </a:r>
            <a:r>
              <a:rPr lang="vi-VN" sz="2800" i="1" dirty="0"/>
              <a:t>để so sánh các đối tượng với nhau</a:t>
            </a:r>
            <a:r>
              <a:rPr lang="vi-VN" sz="2800" dirty="0"/>
              <a:t> </a:t>
            </a:r>
            <a:br>
              <a:rPr lang="vi-VN" sz="2800" dirty="0"/>
            </a:br>
            <a:r>
              <a:rPr lang="vi-VN" sz="2800" dirty="0"/>
              <a:t> </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1120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2"/>
          <p:cNvGrpSpPr/>
          <p:nvPr/>
        </p:nvGrpSpPr>
        <p:grpSpPr>
          <a:xfrm>
            <a:off x="1" y="11399"/>
            <a:ext cx="12292836" cy="964944"/>
            <a:chOff x="3129129" y="1121776"/>
            <a:chExt cx="5933741" cy="1171624"/>
          </a:xfrm>
        </p:grpSpPr>
        <p:sp>
          <p:nvSpPr>
            <p:cNvPr id="109" name="Google Shape;109;p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10" name="Google Shape;110;p2"/>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11" name="Google Shape;111;p2"/>
          <p:cNvGrpSpPr/>
          <p:nvPr/>
        </p:nvGrpSpPr>
        <p:grpSpPr>
          <a:xfrm>
            <a:off x="57621" y="-105916"/>
            <a:ext cx="1794987" cy="1693296"/>
            <a:chOff x="3099689" y="1098878"/>
            <a:chExt cx="1995612" cy="1995615"/>
          </a:xfrm>
        </p:grpSpPr>
        <p:grpSp>
          <p:nvGrpSpPr>
            <p:cNvPr id="112" name="Google Shape;112;p2"/>
            <p:cNvGrpSpPr/>
            <p:nvPr/>
          </p:nvGrpSpPr>
          <p:grpSpPr>
            <a:xfrm>
              <a:off x="3099689" y="1098878"/>
              <a:ext cx="1995612" cy="1995615"/>
              <a:chOff x="6804316" y="2574806"/>
              <a:chExt cx="3585705" cy="3585705"/>
            </a:xfrm>
          </p:grpSpPr>
          <p:sp>
            <p:nvSpPr>
              <p:cNvPr id="113" name="Google Shape;113;p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14" name="Google Shape;114;p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15" name="Google Shape;115;p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16" name="Google Shape;116;p2"/>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p>
          </p:txBody>
        </p:sp>
      </p:grpSp>
      <p:sp>
        <p:nvSpPr>
          <p:cNvPr id="117" name="Google Shape;117;p2"/>
          <p:cNvSpPr/>
          <p:nvPr/>
        </p:nvSpPr>
        <p:spPr>
          <a:xfrm>
            <a:off x="331886" y="1084759"/>
            <a:ext cx="3722321" cy="780764"/>
          </a:xfrm>
          <a:prstGeom prst="homePlat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200" dirty="0">
                <a:solidFill>
                  <a:schemeClr val="lt1"/>
                </a:solidFill>
                <a:latin typeface="Arial"/>
                <a:ea typeface="Arial"/>
                <a:cs typeface="Arial"/>
                <a:sym typeface="Arial"/>
              </a:rPr>
              <a:t>Collection là gì?</a:t>
            </a:r>
            <a:endParaRPr sz="3200" dirty="0"/>
          </a:p>
        </p:txBody>
      </p:sp>
      <p:sp>
        <p:nvSpPr>
          <p:cNvPr id="118" name="Google Shape;118;p2"/>
          <p:cNvSpPr/>
          <p:nvPr/>
        </p:nvSpPr>
        <p:spPr>
          <a:xfrm>
            <a:off x="955114" y="2196861"/>
            <a:ext cx="10311469" cy="780764"/>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200" dirty="0">
                <a:solidFill>
                  <a:srgbClr val="FF0000"/>
                </a:solidFill>
                <a:latin typeface="Arial"/>
                <a:ea typeface="Arial"/>
                <a:cs typeface="Arial"/>
                <a:sym typeface="Arial"/>
              </a:rPr>
              <a:t>- Là </a:t>
            </a:r>
            <a:r>
              <a:rPr lang="en-US" sz="3200" dirty="0" err="1">
                <a:solidFill>
                  <a:srgbClr val="FF0000"/>
                </a:solidFill>
                <a:latin typeface="Arial"/>
                <a:ea typeface="Arial"/>
                <a:cs typeface="Arial"/>
                <a:sym typeface="Arial"/>
              </a:rPr>
              <a:t>mảng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danh</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sách</a:t>
            </a:r>
            <a:r>
              <a:rPr lang="en-US" sz="3200" dirty="0">
                <a:solidFill>
                  <a:srgbClr val="FF0000"/>
                </a:solidFill>
                <a:latin typeface="Arial"/>
                <a:ea typeface="Arial"/>
                <a:cs typeface="Arial"/>
                <a:sym typeface="Arial"/>
              </a:rPr>
              <a:t> dùng trong </a:t>
            </a:r>
            <a:r>
              <a:rPr lang="en-US" sz="3200" dirty="0" err="1">
                <a:solidFill>
                  <a:srgbClr val="FF0000"/>
                </a:solidFill>
                <a:latin typeface="Arial"/>
                <a:ea typeface="Arial"/>
                <a:cs typeface="Arial"/>
                <a:sym typeface="Arial"/>
              </a:rPr>
              <a:t>hướng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đối</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tượng</a:t>
            </a:r>
            <a:endParaRPr sz="3200" dirty="0"/>
          </a:p>
        </p:txBody>
      </p:sp>
      <p:sp>
        <p:nvSpPr>
          <p:cNvPr id="119" name="Google Shape;119;p2"/>
          <p:cNvSpPr/>
          <p:nvPr/>
        </p:nvSpPr>
        <p:spPr>
          <a:xfrm>
            <a:off x="990683" y="3417378"/>
            <a:ext cx="10422792" cy="1327220"/>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marL="609585" indent="-609585">
              <a:buClr>
                <a:srgbClr val="FF0000"/>
              </a:buClr>
              <a:buSzPts val="2800"/>
              <a:buFont typeface="Arial"/>
              <a:buChar char="-"/>
            </a:pPr>
            <a:r>
              <a:rPr lang="en-US" sz="3200" dirty="0">
                <a:solidFill>
                  <a:srgbClr val="FF0000"/>
                </a:solidFill>
                <a:latin typeface="Arial"/>
                <a:ea typeface="Arial"/>
                <a:cs typeface="Arial"/>
                <a:sym typeface="Arial"/>
              </a:rPr>
              <a:t>Cung </a:t>
            </a:r>
            <a:r>
              <a:rPr lang="en-US" sz="3200" dirty="0" err="1">
                <a:solidFill>
                  <a:srgbClr val="FF0000"/>
                </a:solidFill>
                <a:latin typeface="Arial"/>
                <a:ea typeface="Arial"/>
                <a:cs typeface="Arial"/>
                <a:sym typeface="Arial"/>
              </a:rPr>
              <a:t>cấp</a:t>
            </a:r>
            <a:r>
              <a:rPr lang="en-US" sz="3200" dirty="0">
                <a:solidFill>
                  <a:srgbClr val="FF0000"/>
                </a:solidFill>
                <a:latin typeface="Arial"/>
                <a:ea typeface="Arial"/>
                <a:cs typeface="Arial"/>
                <a:sym typeface="Arial"/>
              </a:rPr>
              <a:t> các Method: add(), set(), remove(),… </a:t>
            </a:r>
            <a:endParaRPr sz="3200" dirty="0"/>
          </a:p>
          <a:p>
            <a:pPr marL="609585" indent="-609585">
              <a:buClr>
                <a:srgbClr val="FF0000"/>
              </a:buClr>
              <a:buSzPts val="2800"/>
              <a:buFont typeface="Arial"/>
              <a:buChar char="-"/>
            </a:pPr>
            <a:r>
              <a:rPr lang="en-US" sz="3200" dirty="0">
                <a:solidFill>
                  <a:srgbClr val="FF0000"/>
                </a:solidFill>
                <a:latin typeface="Arial"/>
                <a:ea typeface="Arial"/>
                <a:cs typeface="Arial"/>
                <a:sym typeface="Arial"/>
              </a:rPr>
              <a:t>Dùng để </a:t>
            </a:r>
            <a:r>
              <a:rPr lang="en-US" sz="3200" dirty="0" err="1">
                <a:solidFill>
                  <a:srgbClr val="FF0000"/>
                </a:solidFill>
                <a:latin typeface="Arial"/>
                <a:ea typeface="Arial"/>
                <a:cs typeface="Arial"/>
                <a:sym typeface="Arial"/>
              </a:rPr>
              <a:t>thêm,sửa,xóa</a:t>
            </a:r>
            <a:r>
              <a:rPr lang="en-US" sz="3200" dirty="0">
                <a:solidFill>
                  <a:srgbClr val="FF0000"/>
                </a:solidFill>
                <a:latin typeface="Arial"/>
                <a:ea typeface="Arial"/>
                <a:cs typeface="Arial"/>
                <a:sym typeface="Arial"/>
              </a:rPr>
              <a:t> các phần </a:t>
            </a:r>
            <a:r>
              <a:rPr lang="en-US" sz="3200" dirty="0" err="1">
                <a:solidFill>
                  <a:srgbClr val="FF0000"/>
                </a:solidFill>
                <a:latin typeface="Arial"/>
                <a:ea typeface="Arial"/>
                <a:cs typeface="Arial"/>
                <a:sym typeface="Arial"/>
              </a:rPr>
              <a:t>tử</a:t>
            </a:r>
            <a:r>
              <a:rPr lang="en-US" sz="3200" dirty="0">
                <a:solidFill>
                  <a:srgbClr val="FF0000"/>
                </a:solidFill>
                <a:latin typeface="Arial"/>
                <a:ea typeface="Arial"/>
                <a:cs typeface="Arial"/>
                <a:sym typeface="Arial"/>
              </a:rPr>
              <a:t> trong </a:t>
            </a:r>
            <a:r>
              <a:rPr lang="en-US" sz="3200" dirty="0" err="1">
                <a:solidFill>
                  <a:srgbClr val="FF0000"/>
                </a:solidFill>
                <a:latin typeface="Arial"/>
                <a:ea typeface="Arial"/>
                <a:cs typeface="Arial"/>
                <a:sym typeface="Arial"/>
              </a:rPr>
              <a:t>mảng</a:t>
            </a:r>
            <a:endParaRPr sz="3200" dirty="0"/>
          </a:p>
        </p:txBody>
      </p:sp>
      <p:sp>
        <p:nvSpPr>
          <p:cNvPr id="120" name="Google Shape;120;p2"/>
          <p:cNvSpPr/>
          <p:nvPr/>
        </p:nvSpPr>
        <p:spPr>
          <a:xfrm>
            <a:off x="990683" y="5109631"/>
            <a:ext cx="10422792" cy="1327220"/>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marL="609585" indent="-609585">
              <a:buClr>
                <a:srgbClr val="FF0000"/>
              </a:buClr>
              <a:buSzPts val="2800"/>
              <a:buFont typeface="Arial"/>
              <a:buChar char="-"/>
            </a:pPr>
            <a:r>
              <a:rPr lang="en-US" sz="3200" dirty="0" err="1">
                <a:solidFill>
                  <a:srgbClr val="FF0000"/>
                </a:solidFill>
                <a:latin typeface="Arial"/>
                <a:ea typeface="Arial"/>
                <a:cs typeface="Arial"/>
                <a:sym typeface="Arial"/>
              </a:rPr>
              <a:t>Ưu</a:t>
            </a:r>
            <a:r>
              <a:rPr lang="en-US" sz="3200" dirty="0">
                <a:solidFill>
                  <a:srgbClr val="FF0000"/>
                </a:solidFill>
                <a:latin typeface="Arial"/>
                <a:ea typeface="Arial"/>
                <a:cs typeface="Arial"/>
                <a:sym typeface="Arial"/>
              </a:rPr>
              <a:t> điểm: </a:t>
            </a:r>
            <a:r>
              <a:rPr lang="en-US" sz="3200" dirty="0" err="1">
                <a:solidFill>
                  <a:srgbClr val="FF0000"/>
                </a:solidFill>
                <a:latin typeface="Arial"/>
                <a:ea typeface="Arial"/>
                <a:cs typeface="Arial"/>
                <a:sym typeface="Arial"/>
              </a:rPr>
              <a:t>Tiện</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dụng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hiệu</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năng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cao</a:t>
            </a:r>
            <a:endParaRPr sz="3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3"/>
          <p:cNvGrpSpPr/>
          <p:nvPr/>
        </p:nvGrpSpPr>
        <p:grpSpPr>
          <a:xfrm>
            <a:off x="1" y="11399"/>
            <a:ext cx="12292836" cy="964944"/>
            <a:chOff x="3129129" y="1121776"/>
            <a:chExt cx="5933741" cy="1171624"/>
          </a:xfrm>
        </p:grpSpPr>
        <p:sp>
          <p:nvSpPr>
            <p:cNvPr id="127" name="Google Shape;127;p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28" name="Google Shape;128;p3"/>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29" name="Google Shape;129;p3"/>
          <p:cNvGrpSpPr/>
          <p:nvPr/>
        </p:nvGrpSpPr>
        <p:grpSpPr>
          <a:xfrm>
            <a:off x="57621" y="-105916"/>
            <a:ext cx="1794987" cy="1693296"/>
            <a:chOff x="3099689" y="1098878"/>
            <a:chExt cx="1995612" cy="1995615"/>
          </a:xfrm>
        </p:grpSpPr>
        <p:grpSp>
          <p:nvGrpSpPr>
            <p:cNvPr id="130" name="Google Shape;130;p3"/>
            <p:cNvGrpSpPr/>
            <p:nvPr/>
          </p:nvGrpSpPr>
          <p:grpSpPr>
            <a:xfrm>
              <a:off x="3099689" y="1098878"/>
              <a:ext cx="1995612" cy="1995615"/>
              <a:chOff x="6804316" y="2574806"/>
              <a:chExt cx="3585705" cy="3585705"/>
            </a:xfrm>
          </p:grpSpPr>
          <p:sp>
            <p:nvSpPr>
              <p:cNvPr id="131" name="Google Shape;131;p3"/>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32" name="Google Shape;132;p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33" name="Google Shape;133;p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34" name="Google Shape;134;p3"/>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35" name="Google Shape;135;p3"/>
          <p:cNvPicPr preferRelativeResize="0"/>
          <p:nvPr/>
        </p:nvPicPr>
        <p:blipFill rotWithShape="1">
          <a:blip r:embed="rId3">
            <a:alphaModFix/>
          </a:blip>
          <a:srcRect/>
          <a:stretch/>
        </p:blipFill>
        <p:spPr>
          <a:xfrm>
            <a:off x="2032828" y="1278865"/>
            <a:ext cx="8613085" cy="5660028"/>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2332906"/>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Singleton Pattern: </a:t>
            </a:r>
          </a:p>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 </a:t>
            </a:r>
            <a:r>
              <a:rPr lang="vi-VN" sz="2800" dirty="0">
                <a:solidFill>
                  <a:schemeClr val="dk1"/>
                </a:solidFill>
                <a:latin typeface="Times New Roman"/>
                <a:ea typeface="Times New Roman"/>
                <a:cs typeface="Times New Roman"/>
                <a:sym typeface="Times New Roman"/>
              </a:rPr>
              <a:t>Đảm bảo một lớp chỉ có duy nhất một instance và cung cấp một phương thức toàn cục để truy cập nó.</a:t>
            </a: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4221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4"/>
          <p:cNvGrpSpPr/>
          <p:nvPr/>
        </p:nvGrpSpPr>
        <p:grpSpPr>
          <a:xfrm>
            <a:off x="1" y="11399"/>
            <a:ext cx="12292836" cy="964944"/>
            <a:chOff x="3129129" y="1121776"/>
            <a:chExt cx="5933741" cy="1171624"/>
          </a:xfrm>
        </p:grpSpPr>
        <p:sp>
          <p:nvSpPr>
            <p:cNvPr id="142" name="Google Shape;142;p4"/>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43" name="Google Shape;143;p4"/>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44" name="Google Shape;144;p4"/>
          <p:cNvGrpSpPr/>
          <p:nvPr/>
        </p:nvGrpSpPr>
        <p:grpSpPr>
          <a:xfrm>
            <a:off x="57621" y="-105916"/>
            <a:ext cx="1794987" cy="1693296"/>
            <a:chOff x="3099689" y="1098878"/>
            <a:chExt cx="1995612" cy="1995615"/>
          </a:xfrm>
        </p:grpSpPr>
        <p:grpSp>
          <p:nvGrpSpPr>
            <p:cNvPr id="145" name="Google Shape;145;p4"/>
            <p:cNvGrpSpPr/>
            <p:nvPr/>
          </p:nvGrpSpPr>
          <p:grpSpPr>
            <a:xfrm>
              <a:off x="3099689" y="1098878"/>
              <a:ext cx="1995612" cy="1995615"/>
              <a:chOff x="6804316" y="2574806"/>
              <a:chExt cx="3585705" cy="3585705"/>
            </a:xfrm>
          </p:grpSpPr>
          <p:sp>
            <p:nvSpPr>
              <p:cNvPr id="146" name="Google Shape;146;p4"/>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47" name="Google Shape;147;p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48" name="Google Shape;148;p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49" name="Google Shape;149;p4"/>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50" name="Google Shape;150;p4"/>
          <p:cNvPicPr preferRelativeResize="0"/>
          <p:nvPr/>
        </p:nvPicPr>
        <p:blipFill rotWithShape="1">
          <a:blip r:embed="rId3">
            <a:alphaModFix/>
          </a:blip>
          <a:srcRect/>
          <a:stretch/>
        </p:blipFill>
        <p:spPr>
          <a:xfrm>
            <a:off x="1437773" y="1111460"/>
            <a:ext cx="9417289" cy="5735141"/>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5"/>
          <p:cNvGrpSpPr/>
          <p:nvPr/>
        </p:nvGrpSpPr>
        <p:grpSpPr>
          <a:xfrm>
            <a:off x="1" y="11399"/>
            <a:ext cx="12292836" cy="964944"/>
            <a:chOff x="3129129" y="1121776"/>
            <a:chExt cx="5933741" cy="1171624"/>
          </a:xfrm>
        </p:grpSpPr>
        <p:sp>
          <p:nvSpPr>
            <p:cNvPr id="157" name="Google Shape;157;p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58" name="Google Shape;158;p5"/>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59" name="Google Shape;159;p5"/>
          <p:cNvGrpSpPr/>
          <p:nvPr/>
        </p:nvGrpSpPr>
        <p:grpSpPr>
          <a:xfrm>
            <a:off x="57621" y="-105916"/>
            <a:ext cx="1794987" cy="1693296"/>
            <a:chOff x="3099689" y="1098878"/>
            <a:chExt cx="1995612" cy="1995615"/>
          </a:xfrm>
        </p:grpSpPr>
        <p:grpSp>
          <p:nvGrpSpPr>
            <p:cNvPr id="160" name="Google Shape;160;p5"/>
            <p:cNvGrpSpPr/>
            <p:nvPr/>
          </p:nvGrpSpPr>
          <p:grpSpPr>
            <a:xfrm>
              <a:off x="3099689" y="1098878"/>
              <a:ext cx="1995612" cy="1995615"/>
              <a:chOff x="6804316" y="2574806"/>
              <a:chExt cx="3585705" cy="3585705"/>
            </a:xfrm>
          </p:grpSpPr>
          <p:sp>
            <p:nvSpPr>
              <p:cNvPr id="161" name="Google Shape;161;p5"/>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62" name="Google Shape;162;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63" name="Google Shape;163;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64" name="Google Shape;164;p5"/>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65" name="Google Shape;165;p5"/>
          <p:cNvPicPr preferRelativeResize="0"/>
          <p:nvPr/>
        </p:nvPicPr>
        <p:blipFill rotWithShape="1">
          <a:blip r:embed="rId3">
            <a:alphaModFix/>
          </a:blip>
          <a:srcRect/>
          <a:stretch/>
        </p:blipFill>
        <p:spPr>
          <a:xfrm>
            <a:off x="139317" y="992224"/>
            <a:ext cx="12014200" cy="5745963"/>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p:tgtEl>
                                          <p:spTgt spid="1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6"/>
          <p:cNvGrpSpPr/>
          <p:nvPr/>
        </p:nvGrpSpPr>
        <p:grpSpPr>
          <a:xfrm>
            <a:off x="0" y="0"/>
            <a:ext cx="12192000" cy="819117"/>
            <a:chOff x="3129129" y="1121776"/>
            <a:chExt cx="5933741" cy="1171624"/>
          </a:xfrm>
        </p:grpSpPr>
        <p:sp>
          <p:nvSpPr>
            <p:cNvPr id="172" name="Google Shape;172;p6"/>
            <p:cNvSpPr/>
            <p:nvPr/>
          </p:nvSpPr>
          <p:spPr>
            <a:xfrm>
              <a:off x="3129129" y="1121776"/>
              <a:ext cx="5933741" cy="1171624"/>
            </a:xfrm>
            <a:prstGeom prst="roundRect">
              <a:avLst>
                <a:gd name="adj" fmla="val 50000"/>
              </a:avLst>
            </a:prstGeom>
            <a:solidFill>
              <a:srgbClr val="2E75B5"/>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73" name="Google Shape;173;p6"/>
            <p:cNvSpPr/>
            <p:nvPr/>
          </p:nvSpPr>
          <p:spPr>
            <a:xfrm>
              <a:off x="3289330" y="1253414"/>
              <a:ext cx="5613340" cy="908350"/>
            </a:xfrm>
            <a:prstGeom prst="roundRect">
              <a:avLst>
                <a:gd name="adj" fmla="val 50000"/>
              </a:avLst>
            </a:prstGeom>
            <a:solidFill>
              <a:srgbClr val="2E75B5"/>
            </a:soli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Comparable,Comparator Trong Java</a:t>
              </a:r>
              <a:endParaRPr sz="3733" b="1">
                <a:solidFill>
                  <a:schemeClr val="lt1"/>
                </a:solidFill>
                <a:latin typeface="Times New Roman"/>
                <a:ea typeface="Times New Roman"/>
                <a:cs typeface="Times New Roman"/>
                <a:sym typeface="Times New Roman"/>
              </a:endParaRPr>
            </a:p>
          </p:txBody>
        </p:sp>
      </p:grpSp>
      <p:grpSp>
        <p:nvGrpSpPr>
          <p:cNvPr id="174" name="Google Shape;174;p6"/>
          <p:cNvGrpSpPr/>
          <p:nvPr/>
        </p:nvGrpSpPr>
        <p:grpSpPr>
          <a:xfrm>
            <a:off x="-14056" y="-169950"/>
            <a:ext cx="2076919" cy="1525724"/>
            <a:chOff x="2805864" y="800639"/>
            <a:chExt cx="2097411" cy="2097409"/>
          </a:xfrm>
        </p:grpSpPr>
        <p:grpSp>
          <p:nvGrpSpPr>
            <p:cNvPr id="175" name="Google Shape;175;p6"/>
            <p:cNvGrpSpPr/>
            <p:nvPr/>
          </p:nvGrpSpPr>
          <p:grpSpPr>
            <a:xfrm>
              <a:off x="2805864" y="800639"/>
              <a:ext cx="2097411" cy="2097409"/>
              <a:chOff x="2895010" y="1021661"/>
              <a:chExt cx="1995612" cy="1995615"/>
            </a:xfrm>
          </p:grpSpPr>
          <p:grpSp>
            <p:nvGrpSpPr>
              <p:cNvPr id="176" name="Google Shape;176;p6"/>
              <p:cNvGrpSpPr/>
              <p:nvPr/>
            </p:nvGrpSpPr>
            <p:grpSpPr>
              <a:xfrm>
                <a:off x="2895010" y="1021661"/>
                <a:ext cx="1995612" cy="1995615"/>
                <a:chOff x="6436547" y="2436062"/>
                <a:chExt cx="3585704" cy="3585704"/>
              </a:xfrm>
            </p:grpSpPr>
            <p:sp>
              <p:nvSpPr>
                <p:cNvPr id="177" name="Google Shape;177;p6"/>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78" name="Google Shape;178;p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79" name="Google Shape;179;p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80" name="Google Shape;180;p6"/>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81" name="Google Shape;181;p6"/>
            <p:cNvSpPr txBox="1"/>
            <p:nvPr/>
          </p:nvSpPr>
          <p:spPr>
            <a:xfrm>
              <a:off x="3467445" y="1147355"/>
              <a:ext cx="774243" cy="958864"/>
            </a:xfrm>
            <a:prstGeom prst="rect">
              <a:avLst/>
            </a:prstGeom>
            <a:noFill/>
            <a:ln>
              <a:noFill/>
            </a:ln>
          </p:spPr>
          <p:txBody>
            <a:bodyPr spcFirstLastPara="1" wrap="square" lIns="121900" tIns="60933" rIns="121900" bIns="60933" anchor="t" anchorCtr="0">
              <a:spAutoFit/>
            </a:bodyPr>
            <a:lstStyle/>
            <a:p>
              <a:r>
                <a:rPr lang="en-US" sz="3733" b="1" dirty="0">
                  <a:solidFill>
                    <a:srgbClr val="1E4E79"/>
                  </a:solidFill>
                  <a:latin typeface="Times New Roman"/>
                  <a:ea typeface="Times New Roman"/>
                  <a:cs typeface="Times New Roman"/>
                  <a:sym typeface="Times New Roman"/>
                </a:rPr>
                <a:t>21</a:t>
              </a:r>
              <a:endParaRPr sz="3733" b="1" dirty="0">
                <a:solidFill>
                  <a:srgbClr val="1E4E79"/>
                </a:solidFill>
                <a:latin typeface="Times New Roman"/>
                <a:ea typeface="Times New Roman"/>
                <a:cs typeface="Times New Roman"/>
                <a:sym typeface="Times New Roman"/>
              </a:endParaRPr>
            </a:p>
          </p:txBody>
        </p:sp>
      </p:grpSp>
      <p:sp>
        <p:nvSpPr>
          <p:cNvPr id="182" name="Google Shape;182;p6"/>
          <p:cNvSpPr/>
          <p:nvPr/>
        </p:nvSpPr>
        <p:spPr>
          <a:xfrm>
            <a:off x="71246" y="1528107"/>
            <a:ext cx="12049505" cy="854823"/>
          </a:xfrm>
          <a:prstGeom prst="homePlate">
            <a:avLst>
              <a:gd name="adj" fmla="val 50000"/>
            </a:avLst>
          </a:prstGeom>
          <a:solidFill>
            <a:srgbClr val="FEE599"/>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r>
              <a:rPr lang="en-US" sz="3467">
                <a:solidFill>
                  <a:srgbClr val="FF0000"/>
                </a:solidFill>
                <a:latin typeface="Open Sans"/>
                <a:ea typeface="Open Sans"/>
                <a:cs typeface="Open Sans"/>
                <a:sym typeface="Open Sans"/>
              </a:rPr>
              <a:t>Method Collections.sort(List list) :  </a:t>
            </a:r>
            <a:r>
              <a:rPr lang="en-US" sz="3467">
                <a:solidFill>
                  <a:srgbClr val="262626"/>
                </a:solidFill>
                <a:latin typeface="Open Sans"/>
                <a:ea typeface="Open Sans"/>
                <a:cs typeface="Open Sans"/>
                <a:sym typeface="Open Sans"/>
              </a:rPr>
              <a:t>sắp xếp tăng dần(ASC)</a:t>
            </a:r>
            <a:endParaRPr sz="3467">
              <a:solidFill>
                <a:srgbClr val="262626"/>
              </a:solidFill>
              <a:latin typeface="Open Sans"/>
              <a:ea typeface="Open Sans"/>
              <a:cs typeface="Open Sans"/>
              <a:sym typeface="Open Sans"/>
            </a:endParaRPr>
          </a:p>
        </p:txBody>
      </p:sp>
      <p:sp>
        <p:nvSpPr>
          <p:cNvPr id="183" name="Google Shape;183;p6"/>
          <p:cNvSpPr/>
          <p:nvPr/>
        </p:nvSpPr>
        <p:spPr>
          <a:xfrm>
            <a:off x="71248" y="3100270"/>
            <a:ext cx="12049505" cy="2257044"/>
          </a:xfrm>
          <a:prstGeom prst="homePlate">
            <a:avLst>
              <a:gd name="adj" fmla="val 50000"/>
            </a:avLst>
          </a:prstGeom>
          <a:solidFill>
            <a:srgbClr val="FEE599"/>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r>
              <a:rPr lang="en-US" sz="3733">
                <a:solidFill>
                  <a:srgbClr val="FF0000"/>
                </a:solidFill>
                <a:latin typeface="Open Sans"/>
                <a:ea typeface="Open Sans"/>
                <a:cs typeface="Open Sans"/>
                <a:sym typeface="Open Sans"/>
              </a:rPr>
              <a:t>Collections.sort(list, new Comparator&lt;T&gt;()): </a:t>
            </a:r>
            <a:r>
              <a:rPr lang="en-US" sz="3733">
                <a:solidFill>
                  <a:srgbClr val="333333"/>
                </a:solidFill>
                <a:latin typeface="Open Sans"/>
                <a:ea typeface="Open Sans"/>
                <a:cs typeface="Open Sans"/>
                <a:sym typeface="Open Sans"/>
              </a:rPr>
              <a:t> sắp xếp các phần tử của list theo thứ tự giảm dần hoặc tăng dần.</a:t>
            </a:r>
            <a:endParaRPr sz="3733">
              <a:solidFill>
                <a:srgbClr val="FF0000"/>
              </a:solidFill>
              <a:latin typeface="Open Sans"/>
              <a:ea typeface="Open Sans"/>
              <a:cs typeface="Open Sans"/>
              <a:sym typeface="Open San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 calcmode="lin" valueType="num">
                                      <p:cBhvr additive="base">
                                        <p:cTn id="10" dur="50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7"/>
          <p:cNvGrpSpPr/>
          <p:nvPr/>
        </p:nvGrpSpPr>
        <p:grpSpPr>
          <a:xfrm>
            <a:off x="0" y="0"/>
            <a:ext cx="12192000" cy="819117"/>
            <a:chOff x="3129129" y="1121776"/>
            <a:chExt cx="5933741" cy="1171624"/>
          </a:xfrm>
        </p:grpSpPr>
        <p:sp>
          <p:nvSpPr>
            <p:cNvPr id="190" name="Google Shape;190;p7"/>
            <p:cNvSpPr/>
            <p:nvPr/>
          </p:nvSpPr>
          <p:spPr>
            <a:xfrm>
              <a:off x="3129129" y="1121776"/>
              <a:ext cx="5933741" cy="1171624"/>
            </a:xfrm>
            <a:prstGeom prst="roundRect">
              <a:avLst>
                <a:gd name="adj" fmla="val 50000"/>
              </a:avLst>
            </a:prstGeom>
            <a:solidFill>
              <a:srgbClr val="2E75B5"/>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91" name="Google Shape;191;p7"/>
            <p:cNvSpPr/>
            <p:nvPr/>
          </p:nvSpPr>
          <p:spPr>
            <a:xfrm>
              <a:off x="3289330" y="1253414"/>
              <a:ext cx="5613340" cy="908350"/>
            </a:xfrm>
            <a:prstGeom prst="roundRect">
              <a:avLst>
                <a:gd name="adj" fmla="val 50000"/>
              </a:avLst>
            </a:prstGeom>
            <a:solidFill>
              <a:srgbClr val="2E75B5"/>
            </a:soli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Comparable,Comparator Trong Java</a:t>
              </a:r>
              <a:endParaRPr sz="3733" b="1">
                <a:solidFill>
                  <a:schemeClr val="lt1"/>
                </a:solidFill>
                <a:latin typeface="Times New Roman"/>
                <a:ea typeface="Times New Roman"/>
                <a:cs typeface="Times New Roman"/>
                <a:sym typeface="Times New Roman"/>
              </a:endParaRPr>
            </a:p>
          </p:txBody>
        </p:sp>
      </p:grpSp>
      <p:grpSp>
        <p:nvGrpSpPr>
          <p:cNvPr id="192" name="Google Shape;192;p7"/>
          <p:cNvGrpSpPr/>
          <p:nvPr/>
        </p:nvGrpSpPr>
        <p:grpSpPr>
          <a:xfrm>
            <a:off x="-14056" y="-169950"/>
            <a:ext cx="2076919" cy="1525724"/>
            <a:chOff x="2805864" y="800639"/>
            <a:chExt cx="2097411" cy="2097409"/>
          </a:xfrm>
        </p:grpSpPr>
        <p:grpSp>
          <p:nvGrpSpPr>
            <p:cNvPr id="193" name="Google Shape;193;p7"/>
            <p:cNvGrpSpPr/>
            <p:nvPr/>
          </p:nvGrpSpPr>
          <p:grpSpPr>
            <a:xfrm>
              <a:off x="2805864" y="800639"/>
              <a:ext cx="2097411" cy="2097409"/>
              <a:chOff x="2895010" y="1021661"/>
              <a:chExt cx="1995612" cy="1995615"/>
            </a:xfrm>
          </p:grpSpPr>
          <p:grpSp>
            <p:nvGrpSpPr>
              <p:cNvPr id="194" name="Google Shape;194;p7"/>
              <p:cNvGrpSpPr/>
              <p:nvPr/>
            </p:nvGrpSpPr>
            <p:grpSpPr>
              <a:xfrm>
                <a:off x="2895010" y="1021661"/>
                <a:ext cx="1995612" cy="1995615"/>
                <a:chOff x="6436547" y="2436062"/>
                <a:chExt cx="3585704" cy="3585704"/>
              </a:xfrm>
            </p:grpSpPr>
            <p:sp>
              <p:nvSpPr>
                <p:cNvPr id="195" name="Google Shape;195;p7"/>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96" name="Google Shape;196;p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97" name="Google Shape;197;p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98" name="Google Shape;198;p7"/>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99" name="Google Shape;199;p7"/>
            <p:cNvSpPr txBox="1"/>
            <p:nvPr/>
          </p:nvSpPr>
          <p:spPr>
            <a:xfrm>
              <a:off x="3467445" y="1147355"/>
              <a:ext cx="774243" cy="958864"/>
            </a:xfrm>
            <a:prstGeom prst="rect">
              <a:avLst/>
            </a:prstGeom>
            <a:noFill/>
            <a:ln>
              <a:noFill/>
            </a:ln>
          </p:spPr>
          <p:txBody>
            <a:bodyPr spcFirstLastPara="1" wrap="square" lIns="121900" tIns="60933" rIns="121900" bIns="60933" anchor="t" anchorCtr="0">
              <a:spAutoFit/>
            </a:bodyPr>
            <a:lstStyle/>
            <a:p>
              <a:r>
                <a:rPr lang="en-US" sz="3733" b="1" dirty="0">
                  <a:solidFill>
                    <a:srgbClr val="1E4E79"/>
                  </a:solidFill>
                  <a:latin typeface="Times New Roman"/>
                  <a:ea typeface="Times New Roman"/>
                  <a:cs typeface="Times New Roman"/>
                  <a:sym typeface="Times New Roman"/>
                </a:rPr>
                <a:t>21</a:t>
              </a:r>
              <a:endParaRPr sz="3733" b="1" dirty="0">
                <a:solidFill>
                  <a:srgbClr val="1E4E79"/>
                </a:solidFill>
                <a:latin typeface="Times New Roman"/>
                <a:ea typeface="Times New Roman"/>
                <a:cs typeface="Times New Roman"/>
                <a:sym typeface="Times New Roman"/>
              </a:endParaRPr>
            </a:p>
          </p:txBody>
        </p:sp>
      </p:grpSp>
      <p:pic>
        <p:nvPicPr>
          <p:cNvPr id="200" name="Google Shape;200;p7"/>
          <p:cNvPicPr preferRelativeResize="0"/>
          <p:nvPr/>
        </p:nvPicPr>
        <p:blipFill rotWithShape="1">
          <a:blip r:embed="rId3">
            <a:alphaModFix/>
          </a:blip>
          <a:srcRect/>
          <a:stretch/>
        </p:blipFill>
        <p:spPr>
          <a:xfrm>
            <a:off x="164581" y="1197995"/>
            <a:ext cx="11862839" cy="5203476"/>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 calcmode="lin" valueType="num">
                                      <p:cBhvr additive="base">
                                        <p:cTn id="7" dur="500"/>
                                        <p:tgtEl>
                                          <p:spTgt spid="19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 calcmode="lin" valueType="num">
                                      <p:cBhvr additive="base">
                                        <p:cTn id="10" dur="500"/>
                                        <p:tgtEl>
                                          <p:spTgt spid="1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650281" y="1649550"/>
            <a:ext cx="8829564" cy="4401205"/>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loại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lỗi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thường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gặp</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a:t>
            </a:r>
            <a:r>
              <a:rPr lang="fr-FR" sz="2800" b="1" dirty="0" err="1">
                <a:latin typeface="Times New Roman" panose="02020603050405020304" pitchFamily="18" charset="0"/>
                <a:cs typeface="Times New Roman" panose="02020603050405020304" pitchFamily="18" charset="0"/>
              </a:rPr>
              <a:t>Có</a:t>
            </a:r>
            <a:r>
              <a:rPr lang="fr-FR" sz="2800" b="1" dirty="0">
                <a:latin typeface="Times New Roman" panose="02020603050405020304" pitchFamily="18" charset="0"/>
                <a:cs typeface="Times New Roman" panose="02020603050405020304" pitchFamily="18" charset="0"/>
              </a:rPr>
              <a:t> 3 </a:t>
            </a:r>
            <a:r>
              <a:rPr lang="fr-FR" sz="2800" b="1" dirty="0" err="1">
                <a:latin typeface="Times New Roman" panose="02020603050405020304" pitchFamily="18" charset="0"/>
                <a:cs typeface="Times New Roman" panose="02020603050405020304" pitchFamily="18" charset="0"/>
              </a:rPr>
              <a:t>loại</a:t>
            </a:r>
            <a:r>
              <a:rPr lang="fr-FR" sz="28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Biên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Dịch</a:t>
            </a:r>
            <a:r>
              <a:rPr lang="fr-FR" sz="2800" dirty="0">
                <a:latin typeface="Times New Roman" panose="02020603050405020304" pitchFamily="18" charset="0"/>
                <a:cs typeface="Times New Roman" panose="02020603050405020304" pitchFamily="18" charset="0"/>
              </a:rPr>
              <a:t>(Compiler)(</a:t>
            </a:r>
            <a:r>
              <a:rPr lang="fr-FR" sz="2800" dirty="0" err="1">
                <a:latin typeface="Times New Roman" panose="02020603050405020304" pitchFamily="18" charset="0"/>
                <a:cs typeface="Times New Roman" panose="02020603050405020304" pitchFamily="18" charset="0"/>
              </a:rPr>
              <a:t>Error</a:t>
            </a:r>
            <a:r>
              <a:rPr lang="fr-FR" sz="2800" dirty="0">
                <a:latin typeface="Times New Roman" panose="02020603050405020304" pitchFamily="18" charset="0"/>
                <a:cs typeface="Times New Roman" panose="02020603050405020304" pitchFamily="18" charset="0"/>
              </a:rPr>
              <a:t>):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xảy</a:t>
            </a:r>
            <a:r>
              <a:rPr lang="fr-FR" sz="2800" dirty="0">
                <a:latin typeface="Times New Roman" panose="02020603050405020304" pitchFamily="18" charset="0"/>
                <a:cs typeface="Times New Roman" panose="02020603050405020304" pitchFamily="18" charset="0"/>
              </a:rPr>
              <a:t> ra khi </a:t>
            </a:r>
            <a:r>
              <a:rPr lang="fr-FR" sz="2800" dirty="0" err="1">
                <a:latin typeface="Times New Roman" panose="02020603050405020304" pitchFamily="18" charset="0"/>
                <a:cs typeface="Times New Roman" panose="02020603050405020304" pitchFamily="18" charset="0"/>
              </a:rPr>
              <a:t>viết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sai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cú</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pháp</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Java. </a:t>
            </a:r>
            <a:r>
              <a:rPr lang="fr-FR" sz="2800" dirty="0" err="1">
                <a:latin typeface="Times New Roman" panose="02020603050405020304" pitchFamily="18" charset="0"/>
                <a:cs typeface="Times New Roman" panose="02020603050405020304" pitchFamily="18" charset="0"/>
              </a:rPr>
              <a:t>Thường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bị</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ăn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chửi</a:t>
            </a:r>
            <a:r>
              <a:rPr lang="fr-FR" sz="2800" dirty="0">
                <a:latin typeface="Times New Roman" panose="02020603050405020304" pitchFamily="18" charset="0"/>
                <a:cs typeface="Times New Roman" panose="02020603050405020304" pitchFamily="18" charset="0"/>
              </a:rPr>
              <a:t> qua </a:t>
            </a:r>
            <a:r>
              <a:rPr lang="fr-FR" sz="2800" dirty="0" err="1">
                <a:latin typeface="Times New Roman" panose="02020603050405020304" pitchFamily="18" charset="0"/>
                <a:cs typeface="Times New Roman" panose="02020603050405020304" pitchFamily="18" charset="0"/>
              </a:rPr>
              <a:t>những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gạch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chân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đỏ</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khi code =&gt; </a:t>
            </a:r>
            <a:r>
              <a:rPr lang="fr-FR" sz="2800" dirty="0" err="1">
                <a:latin typeface="Times New Roman" panose="02020603050405020304" pitchFamily="18" charset="0"/>
                <a:cs typeface="Times New Roman" panose="02020603050405020304" pitchFamily="18" charset="0"/>
              </a:rPr>
              <a:t>Dễ</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xử</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lý</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nhất</a:t>
            </a:r>
            <a:endParaRPr lang="fr-FR"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Runtime</a:t>
            </a:r>
            <a:r>
              <a:rPr lang="fr-FR" sz="2800" dirty="0">
                <a:latin typeface="Times New Roman" panose="02020603050405020304" pitchFamily="18" charset="0"/>
                <a:cs typeface="Times New Roman" panose="02020603050405020304" pitchFamily="18" charset="0"/>
              </a:rPr>
              <a:t> (Exception):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chỉ</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xảy</a:t>
            </a:r>
            <a:r>
              <a:rPr lang="fr-FR" sz="2800" dirty="0">
                <a:latin typeface="Times New Roman" panose="02020603050405020304" pitchFamily="18" charset="0"/>
                <a:cs typeface="Times New Roman" panose="02020603050405020304" pitchFamily="18" charset="0"/>
              </a:rPr>
              <a:t> ra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quá</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chạy</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chương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=&gt; </a:t>
            </a:r>
            <a:r>
              <a:rPr lang="fr-FR" sz="2800" dirty="0" err="1">
                <a:latin typeface="Times New Roman" panose="02020603050405020304" pitchFamily="18" charset="0"/>
                <a:cs typeface="Times New Roman" panose="02020603050405020304" pitchFamily="18" charset="0"/>
              </a:rPr>
              <a:t>Độ</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khó</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trung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bình</a:t>
            </a:r>
            <a:endParaRPr lang="fr-FR"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Logic</a:t>
            </a:r>
            <a:r>
              <a:rPr lang="fr-FR" sz="2800" dirty="0">
                <a:latin typeface="Times New Roman" panose="02020603050405020304" pitchFamily="18" charset="0"/>
                <a:cs typeface="Times New Roman" panose="02020603050405020304" pitchFamily="18" charset="0"/>
              </a:rPr>
              <a:t> (Bugs):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do </a:t>
            </a:r>
            <a:r>
              <a:rPr lang="fr-FR" sz="2800" dirty="0" err="1">
                <a:latin typeface="Times New Roman" panose="02020603050405020304" pitchFamily="18" charset="0"/>
                <a:cs typeface="Times New Roman" panose="02020603050405020304" pitchFamily="18" charset="0"/>
              </a:rPr>
              <a:t>giải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thuật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sai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thuật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toán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đưa</a:t>
            </a:r>
            <a:r>
              <a:rPr lang="fr-FR" sz="2800" dirty="0">
                <a:latin typeface="Times New Roman" panose="02020603050405020304" pitchFamily="18" charset="0"/>
                <a:cs typeface="Times New Roman" panose="02020603050405020304" pitchFamily="18" charset="0"/>
              </a:rPr>
              <a:t> ra </a:t>
            </a:r>
            <a:r>
              <a:rPr lang="fr-FR" sz="2800" dirty="0" err="1">
                <a:latin typeface="Times New Roman" panose="02020603050405020304" pitchFamily="18" charset="0"/>
                <a:cs typeface="Times New Roman" panose="02020603050405020304" pitchFamily="18" charset="0"/>
              </a:rPr>
              <a:t>chưa</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chính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xác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khiến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chương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chạy</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không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đúng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với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mong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muốn</a:t>
            </a:r>
            <a:r>
              <a:rPr lang="fr-FR" sz="2800" dirty="0">
                <a:latin typeface="Times New Roman" panose="02020603050405020304" pitchFamily="18" charset="0"/>
                <a:cs typeface="Times New Roman" panose="02020603050405020304" pitchFamily="18" charset="0"/>
              </a:rPr>
              <a:t> =&gt; </a:t>
            </a:r>
            <a:r>
              <a:rPr lang="fr-FR" sz="2800" dirty="0" err="1">
                <a:latin typeface="Times New Roman" panose="02020603050405020304" pitchFamily="18" charset="0"/>
                <a:cs typeface="Times New Roman" panose="02020603050405020304" pitchFamily="18" charset="0"/>
              </a:rPr>
              <a:t>Khó-phải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lần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mò,rà</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soát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lại</a:t>
            </a:r>
            <a:r>
              <a:rPr lang="fr-FR" sz="2800" dirty="0">
                <a:latin typeface="Times New Roman" panose="02020603050405020304" pitchFamily="18" charset="0"/>
                <a:cs typeface="Times New Roman" panose="02020603050405020304" pitchFamily="18" charset="0"/>
              </a:rPr>
              <a:t> code</a:t>
            </a:r>
          </a:p>
          <a:p>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30645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650281" y="1703564"/>
            <a:ext cx="8829564" cy="3108543"/>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Ngoại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lệ</a:t>
            </a:r>
            <a:r>
              <a:rPr lang="fr-FR" sz="2800" b="1" dirty="0">
                <a:latin typeface="Times New Roman" panose="02020603050405020304" pitchFamily="18" charset="0"/>
                <a:cs typeface="Times New Roman" panose="02020603050405020304" pitchFamily="18" charset="0"/>
              </a:rPr>
              <a:t> (Exception) là </a:t>
            </a:r>
            <a:r>
              <a:rPr lang="fr-FR" sz="2800" b="1" dirty="0" err="1">
                <a:latin typeface="Times New Roman" panose="02020603050405020304" pitchFamily="18" charset="0"/>
                <a:cs typeface="Times New Roman" panose="02020603050405020304" pitchFamily="18" charset="0"/>
              </a:rPr>
              <a:t>gì</a:t>
            </a:r>
            <a:r>
              <a:rPr lang="fr-FR" sz="28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Exception là một sự kiện xảy ra trong quá trình thực thi một chương trình Java, nó làm phá vỡ cái </a:t>
            </a:r>
            <a:r>
              <a:rPr lang="vi-VN" sz="2800" b="1" dirty="0">
                <a:latin typeface="Times New Roman" panose="02020603050405020304" pitchFamily="18" charset="0"/>
                <a:cs typeface="Times New Roman" panose="02020603050405020304" pitchFamily="18" charset="0"/>
              </a:rPr>
              <a:t>flow </a:t>
            </a:r>
            <a:r>
              <a:rPr lang="vi-VN" sz="2800" dirty="0">
                <a:latin typeface="Times New Roman" panose="02020603050405020304" pitchFamily="18" charset="0"/>
                <a:cs typeface="Times New Roman" panose="02020603050405020304" pitchFamily="18" charset="0"/>
              </a:rPr>
              <a:t>(luồng xử lý) bình thường của một chương trình, thậm chí chết chương trình.</a:t>
            </a:r>
          </a:p>
          <a:p>
            <a:pPr marL="457189" indent="-457189">
              <a:buFont typeface="Wingdings" panose="05000000000000000000" pitchFamily="2" charset="2"/>
              <a:buChar char="Ø"/>
            </a:pPr>
            <a:endParaRPr lang="fr-FR" sz="2800" b="1" dirty="0">
              <a:latin typeface="Times New Roman" panose="02020603050405020304" pitchFamily="18" charset="0"/>
              <a:cs typeface="Times New Roman" panose="02020603050405020304" pitchFamily="18" charset="0"/>
            </a:endParaRPr>
          </a:p>
          <a:p>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7015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524002" y="1500006"/>
            <a:ext cx="8829564" cy="4579587"/>
          </a:xfrm>
          <a:prstGeom prst="rect">
            <a:avLst/>
          </a:prstGeom>
          <a:noFill/>
        </p:spPr>
        <p:txBody>
          <a:bodyPr wrap="square" rtlCol="0">
            <a:spAutoFit/>
          </a:bodyPr>
          <a:lstStyle/>
          <a:p>
            <a:r>
              <a:rPr lang="fr-FR" sz="2651" b="1" dirty="0" err="1">
                <a:latin typeface="Times New Roman" panose="02020603050405020304" pitchFamily="18" charset="0"/>
                <a:cs typeface="Times New Roman" panose="02020603050405020304" pitchFamily="18" charset="0"/>
              </a:rPr>
              <a:t>Ngoại</a:t>
            </a:r>
            <a:r>
              <a:rPr lang="fr-FR" sz="2651" b="1" dirty="0">
                <a:latin typeface="Times New Roman" panose="02020603050405020304" pitchFamily="18" charset="0"/>
                <a:cs typeface="Times New Roman" panose="02020603050405020304" pitchFamily="18" charset="0"/>
              </a:rPr>
              <a:t> </a:t>
            </a:r>
            <a:r>
              <a:rPr lang="fr-FR" sz="2651" b="1" dirty="0" err="1">
                <a:latin typeface="Times New Roman" panose="02020603050405020304" pitchFamily="18" charset="0"/>
                <a:cs typeface="Times New Roman" panose="02020603050405020304" pitchFamily="18" charset="0"/>
              </a:rPr>
              <a:t>lệ</a:t>
            </a:r>
            <a:r>
              <a:rPr lang="fr-FR" sz="2651" b="1" dirty="0">
                <a:latin typeface="Times New Roman" panose="02020603050405020304" pitchFamily="18" charset="0"/>
                <a:cs typeface="Times New Roman" panose="02020603050405020304" pitchFamily="18" charset="0"/>
              </a:rPr>
              <a:t> (Exception) là </a:t>
            </a:r>
            <a:r>
              <a:rPr lang="fr-FR" sz="2651" b="1" dirty="0" err="1">
                <a:latin typeface="Times New Roman" panose="02020603050405020304" pitchFamily="18" charset="0"/>
                <a:cs typeface="Times New Roman" panose="02020603050405020304" pitchFamily="18" charset="0"/>
              </a:rPr>
              <a:t>gì</a:t>
            </a:r>
            <a:r>
              <a:rPr lang="fr-FR" sz="2651" b="1" dirty="0">
                <a:latin typeface="Times New Roman" panose="02020603050405020304" pitchFamily="18" charset="0"/>
                <a:cs typeface="Times New Roman" panose="02020603050405020304" pitchFamily="18" charset="0"/>
              </a:rPr>
              <a:t>?:</a:t>
            </a:r>
          </a:p>
          <a:p>
            <a:pPr marL="800080" lvl="1" indent="-457189">
              <a:buFont typeface="Wingdings" panose="05000000000000000000" pitchFamily="2" charset="2"/>
              <a:buChar char="Ø"/>
            </a:pPr>
            <a:r>
              <a:rPr lang="vi-VN" sz="2651" dirty="0">
                <a:latin typeface="Times New Roman" panose="02020603050405020304" pitchFamily="18" charset="0"/>
                <a:cs typeface="Times New Roman" panose="02020603050405020304" pitchFamily="18" charset="0"/>
              </a:rPr>
              <a:t>Một ngoại lệ có thể xảy ra với nhiều lý do khác nhau, nó nằm ngoài dự tính của chương trình. Một vài ngoại lệ xảy ra bởi lỗi của người dùng, một số khác bởi lỗi của lập trình viên và số khác nữa đến từ lỗi của nguồn dữ liệu vật lý. Chẳng hạn như:</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Người dùng nhập dữ liệu không hợp lệ.</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Truy cập ngoài chỉ số mảng.</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Một file cần được mở nhưng không thể tìm thấy.</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Kết nối mạng bị ngắt trong quá trình thực hiện giao tiếp </a:t>
            </a: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hoặc JVM hết bộ nhớ.</a:t>
            </a:r>
            <a:endParaRPr lang="en-US" sz="265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644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04" y="1643521"/>
            <a:ext cx="6965715" cy="4211827"/>
          </a:xfrm>
          <a:prstGeom prst="rect">
            <a:avLst/>
          </a:prstGeom>
        </p:spPr>
      </p:pic>
    </p:spTree>
    <p:extLst>
      <p:ext uri="{BB962C8B-B14F-4D97-AF65-F5344CB8AC3E}">
        <p14:creationId xmlns:p14="http://schemas.microsoft.com/office/powerpoint/2010/main" val="27317513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p:cNvSpPr txBox="1"/>
          <p:nvPr/>
        </p:nvSpPr>
        <p:spPr>
          <a:xfrm>
            <a:off x="1524000" y="1549236"/>
            <a:ext cx="9082123" cy="353943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Làm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nào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để</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lý</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lệ</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endParaRPr lang="vi-VN"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Xử lý ngoại lệ (Exception Handling) trong java là một cơ chế xử lý các lỗi runtime để có thể duy trì luồng bình thường của ứng dụng.</a:t>
            </a:r>
          </a:p>
          <a:p>
            <a:pPr marL="457189" indent="-457189">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Quá trình xử lý </a:t>
            </a:r>
            <a:r>
              <a:rPr lang="en-US" sz="2800" dirty="0">
                <a:latin typeface="Times New Roman" panose="02020603050405020304" pitchFamily="18" charset="0"/>
                <a:cs typeface="Times New Roman" panose="02020603050405020304" pitchFamily="18" charset="0"/>
              </a:rPr>
              <a:t>E</a:t>
            </a:r>
            <a:r>
              <a:rPr lang="vi-VN" sz="2800" dirty="0">
                <a:latin typeface="Times New Roman" panose="02020603050405020304" pitchFamily="18" charset="0"/>
                <a:cs typeface="Times New Roman" panose="02020603050405020304" pitchFamily="18" charset="0"/>
              </a:rPr>
              <a:t>xception được gọi là </a:t>
            </a:r>
            <a:r>
              <a:rPr lang="en-US" sz="2800" dirty="0">
                <a:latin typeface="Times New Roman" panose="02020603050405020304" pitchFamily="18" charset="0"/>
                <a:cs typeface="Times New Roman" panose="02020603050405020304" pitchFamily="18" charset="0"/>
              </a:rPr>
              <a:t>C</a:t>
            </a:r>
            <a:r>
              <a:rPr lang="vi-VN" sz="2800" dirty="0">
                <a:latin typeface="Times New Roman" panose="02020603050405020304" pitchFamily="18" charset="0"/>
                <a:cs typeface="Times New Roman" panose="02020603050405020304" pitchFamily="18" charset="0"/>
              </a:rPr>
              <a:t>atch </a:t>
            </a:r>
            <a:r>
              <a:rPr lang="en-US" sz="2800" dirty="0">
                <a:latin typeface="Times New Roman" panose="02020603050405020304" pitchFamily="18" charset="0"/>
                <a:cs typeface="Times New Roman" panose="02020603050405020304" pitchFamily="18" charset="0"/>
              </a:rPr>
              <a:t>E</a:t>
            </a:r>
            <a:r>
              <a:rPr lang="vi-VN" sz="2800" dirty="0">
                <a:latin typeface="Times New Roman" panose="02020603050405020304" pitchFamily="18" charset="0"/>
                <a:cs typeface="Times New Roman" panose="02020603050405020304" pitchFamily="18" charset="0"/>
              </a:rPr>
              <a:t>xception</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Bắt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nếu Runtime System không xử lý được ngoại lệ thì chương trình sẽ kết thúc</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0602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75" y="1758065"/>
            <a:ext cx="2033744" cy="400691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4370"/>
          <a:stretch/>
        </p:blipFill>
        <p:spPr>
          <a:xfrm>
            <a:off x="1850909" y="1758063"/>
            <a:ext cx="5056363" cy="123737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20897"/>
          <a:stretch/>
        </p:blipFill>
        <p:spPr>
          <a:xfrm>
            <a:off x="1850909" y="3761521"/>
            <a:ext cx="5056363" cy="1876687"/>
          </a:xfrm>
          <a:prstGeom prst="rect">
            <a:avLst/>
          </a:prstGeom>
        </p:spPr>
      </p:pic>
    </p:spTree>
    <p:extLst>
      <p:ext uri="{BB962C8B-B14F-4D97-AF65-F5344CB8AC3E}">
        <p14:creationId xmlns:p14="http://schemas.microsoft.com/office/powerpoint/2010/main" val="42911220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2332906"/>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800" dirty="0">
                <a:solidFill>
                  <a:schemeClr val="dk1"/>
                </a:solidFill>
                <a:latin typeface="Times New Roman"/>
                <a:ea typeface="Times New Roman"/>
                <a:cs typeface="Times New Roman"/>
                <a:sym typeface="Times New Roman"/>
              </a:rPr>
              <a:t>FactoryMethod Pattern: </a:t>
            </a:r>
            <a:endParaRPr lang="en-US" sz="28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 </a:t>
            </a:r>
            <a:r>
              <a:rPr lang="vi-VN" sz="2800" dirty="0">
                <a:solidFill>
                  <a:schemeClr val="dk1"/>
                </a:solidFill>
                <a:latin typeface="Times New Roman"/>
                <a:ea typeface="Times New Roman"/>
                <a:cs typeface="Times New Roman"/>
                <a:sym typeface="Times New Roman"/>
              </a:rPr>
              <a:t>Cung cấp một phương pháp để tạo đối tượng mà không cần chỉ rõ chính xác lớp cụ thể của đối tượng đó.</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6811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011" y="1881689"/>
            <a:ext cx="8756103" cy="345131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203" y="1976909"/>
            <a:ext cx="8756103" cy="3451311"/>
          </a:xfrm>
          <a:prstGeom prst="rect">
            <a:avLst/>
          </a:prstGeom>
        </p:spPr>
      </p:pic>
    </p:spTree>
    <p:extLst>
      <p:ext uri="{BB962C8B-B14F-4D97-AF65-F5344CB8AC3E}">
        <p14:creationId xmlns:p14="http://schemas.microsoft.com/office/powerpoint/2010/main" val="24308787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 name="TextBox 1">
            <a:extLst>
              <a:ext uri="{FF2B5EF4-FFF2-40B4-BE49-F238E27FC236}">
                <a16:creationId xmlns:a16="http://schemas.microsoft.com/office/drawing/2014/main" id="{A341CAAF-7C44-4305-9329-B4B08CDBAF47}"/>
              </a:ext>
            </a:extLst>
          </p:cNvPr>
          <p:cNvSpPr txBox="1"/>
          <p:nvPr/>
        </p:nvSpPr>
        <p:spPr>
          <a:xfrm>
            <a:off x="1524000" y="1822811"/>
            <a:ext cx="8962723" cy="3693319"/>
          </a:xfrm>
          <a:prstGeom prst="rect">
            <a:avLst/>
          </a:prstGeom>
          <a:noFill/>
        </p:spPr>
        <p:txBody>
          <a:bodyPr wrap="square" rtlCol="0">
            <a:spAutoFit/>
          </a:bodyPr>
          <a:lstStyle/>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vi-VN" sz="2600" b="1" i="1" dirty="0">
                <a:latin typeface="Times New Roman" panose="02020603050405020304" pitchFamily="18" charset="0"/>
                <a:cs typeface="Times New Roman" panose="02020603050405020304" pitchFamily="18" charset="0"/>
              </a:rPr>
              <a:t>Hằng Số</a:t>
            </a:r>
            <a:r>
              <a:rPr lang="vi-VN" sz="2600" dirty="0">
                <a:latin typeface="Times New Roman" panose="02020603050405020304" pitchFamily="18" charset="0"/>
                <a:cs typeface="Times New Roman" panose="02020603050405020304" pitchFamily="18" charset="0"/>
              </a:rPr>
              <a:t> trong tài liệu tiếng Anh gọi là </a:t>
            </a:r>
            <a:r>
              <a:rPr lang="vi-VN" sz="2600" b="1" i="1" dirty="0">
                <a:latin typeface="Times New Roman" panose="02020603050405020304" pitchFamily="18" charset="0"/>
                <a:cs typeface="Times New Roman" panose="02020603050405020304" pitchFamily="18" charset="0"/>
              </a:rPr>
              <a:t>const</a:t>
            </a:r>
            <a:r>
              <a:rPr lang="vi-VN" sz="2600" dirty="0">
                <a:latin typeface="Times New Roman" panose="02020603050405020304" pitchFamily="18" charset="0"/>
                <a:cs typeface="Times New Roman" panose="02020603050405020304" pitchFamily="18" charset="0"/>
              </a:rPr>
              <a:t>, viết tắt của từ </a:t>
            </a:r>
            <a:r>
              <a:rPr lang="vi-VN" sz="2600" b="1" i="1" dirty="0">
                <a:latin typeface="Times New Roman" panose="02020603050405020304" pitchFamily="18" charset="0"/>
                <a:cs typeface="Times New Roman" panose="02020603050405020304" pitchFamily="18" charset="0"/>
              </a:rPr>
              <a:t>constant</a:t>
            </a:r>
            <a:r>
              <a:rPr lang="vi-VN" sz="2600" dirty="0">
                <a:latin typeface="Times New Roman" panose="02020603050405020304" pitchFamily="18" charset="0"/>
                <a:cs typeface="Times New Roman" panose="02020603050405020304" pitchFamily="18" charset="0"/>
              </a:rPr>
              <a:t>. Hằng cũng tương tự như biến, nhưng đặc biệt ở chỗ nếu một biến được khai báo là hằng thì nó sẽ </a:t>
            </a:r>
            <a:r>
              <a:rPr lang="vi-VN" sz="2600" i="1" dirty="0">
                <a:latin typeface="Times New Roman" panose="02020603050405020304" pitchFamily="18" charset="0"/>
                <a:cs typeface="Times New Roman" panose="02020603050405020304" pitchFamily="18" charset="0"/>
              </a:rPr>
              <a:t>không được thay đổi giá trị trong suốt chương trình</a:t>
            </a:r>
            <a:r>
              <a:rPr lang="vi-VN"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H</a:t>
            </a:r>
            <a:r>
              <a:rPr lang="vi-VN" sz="2600" dirty="0">
                <a:latin typeface="Times New Roman" panose="02020603050405020304" pitchFamily="18" charset="0"/>
                <a:cs typeface="Times New Roman" panose="02020603050405020304" pitchFamily="18" charset="0"/>
              </a:rPr>
              <a:t>ằng thì </a:t>
            </a:r>
            <a:r>
              <a:rPr lang="vi-VN" sz="2600" b="1" dirty="0">
                <a:latin typeface="Times New Roman" panose="02020603050405020304" pitchFamily="18" charset="0"/>
                <a:cs typeface="Times New Roman" panose="02020603050405020304" pitchFamily="18" charset="0"/>
              </a:rPr>
              <a:t>không</a:t>
            </a:r>
            <a:r>
              <a:rPr lang="vi-VN" sz="2600" dirty="0">
                <a:latin typeface="Times New Roman" panose="02020603050405020304" pitchFamily="18" charset="0"/>
                <a:cs typeface="Times New Roman" panose="02020603050405020304" pitchFamily="18" charset="0"/>
              </a:rPr>
              <a:t> có sự </a:t>
            </a:r>
            <a:r>
              <a:rPr lang="vi-VN" sz="2600" b="1" dirty="0">
                <a:latin typeface="Times New Roman" panose="02020603050405020304" pitchFamily="18" charset="0"/>
                <a:cs typeface="Times New Roman" panose="02020603050405020304" pitchFamily="18" charset="0"/>
              </a:rPr>
              <a:t>thay đổi </a:t>
            </a:r>
            <a:r>
              <a:rPr lang="vi-VN" sz="2600" dirty="0">
                <a:latin typeface="Times New Roman" panose="02020603050405020304" pitchFamily="18" charset="0"/>
                <a:cs typeface="Times New Roman" panose="02020603050405020304" pitchFamily="18" charset="0"/>
              </a:rPr>
              <a:t>nào cả, nếu cố tình thay đổi hay gán lại giá trị mới của hằng sau khi nó được khai báo, sẽ nhận được thông báo lỗi.</a:t>
            </a:r>
            <a:endParaRPr lang="en-US" sz="2600"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dùng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nghĩa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cố</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những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đổi.VD</a:t>
            </a:r>
            <a:r>
              <a:rPr lang="en-US" sz="2600" dirty="0">
                <a:latin typeface="Times New Roman" panose="02020603050405020304" pitchFamily="18" charset="0"/>
                <a:cs typeface="Times New Roman" panose="02020603050405020304" pitchFamily="18" charset="0"/>
              </a:rPr>
              <a:t>: THU_HAI = “Monday”;</a:t>
            </a:r>
          </a:p>
        </p:txBody>
      </p:sp>
    </p:spTree>
    <p:extLst>
      <p:ext uri="{BB962C8B-B14F-4D97-AF65-F5344CB8AC3E}">
        <p14:creationId xmlns:p14="http://schemas.microsoft.com/office/powerpoint/2010/main" val="20364309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 name="TextBox 1">
            <a:extLst>
              <a:ext uri="{FF2B5EF4-FFF2-40B4-BE49-F238E27FC236}">
                <a16:creationId xmlns:a16="http://schemas.microsoft.com/office/drawing/2014/main" id="{A341CAAF-7C44-4305-9329-B4B08CDBAF47}"/>
              </a:ext>
            </a:extLst>
          </p:cNvPr>
          <p:cNvSpPr txBox="1"/>
          <p:nvPr/>
        </p:nvSpPr>
        <p:spPr>
          <a:xfrm>
            <a:off x="1524000" y="1822813"/>
            <a:ext cx="8962723" cy="1292662"/>
          </a:xfrm>
          <a:prstGeom prst="rect">
            <a:avLst/>
          </a:prstGeom>
          <a:noFill/>
        </p:spPr>
        <p:txBody>
          <a:bodyPr wrap="square" rtlCol="0">
            <a:spAutoFit/>
          </a:bodyPr>
          <a:lstStyle/>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Cú</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pháp</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khai</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báo</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hằng</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số</a:t>
            </a:r>
            <a:r>
              <a:rPr lang="en-US" sz="2600" b="1" i="1" dirty="0">
                <a:latin typeface="Times New Roman" panose="02020603050405020304" pitchFamily="18" charset="0"/>
                <a:cs typeface="Times New Roman" panose="02020603050405020304" pitchFamily="18" charset="0"/>
              </a:rPr>
              <a:t>:</a:t>
            </a:r>
          </a:p>
          <a:p>
            <a:r>
              <a:rPr lang="en-US" sz="2600" b="1" i="1" dirty="0">
                <a:latin typeface="Times New Roman" panose="02020603050405020304" pitchFamily="18" charset="0"/>
                <a:cs typeface="Times New Roman" panose="02020603050405020304" pitchFamily="18" charset="0"/>
              </a:rPr>
              <a:t>	&lt;AM&gt; &lt;static&gt; final </a:t>
            </a:r>
            <a:r>
              <a:rPr lang="en-US" sz="2600" b="1" i="1" dirty="0" err="1">
                <a:latin typeface="Times New Roman" panose="02020603050405020304" pitchFamily="18" charset="0"/>
                <a:cs typeface="Times New Roman" panose="02020603050405020304" pitchFamily="18" charset="0"/>
              </a:rPr>
              <a:t>kieuDuLieu</a:t>
            </a:r>
            <a:r>
              <a:rPr lang="en-US" sz="2600" b="1" i="1" dirty="0">
                <a:latin typeface="Times New Roman" panose="02020603050405020304" pitchFamily="18" charset="0"/>
                <a:cs typeface="Times New Roman" panose="02020603050405020304" pitchFamily="18" charset="0"/>
              </a:rPr>
              <a:t> TEN_HANG = </a:t>
            </a:r>
            <a:r>
              <a:rPr lang="en-US" sz="2600" b="1" i="1" dirty="0" err="1">
                <a:latin typeface="Times New Roman" panose="02020603050405020304" pitchFamily="18" charset="0"/>
                <a:cs typeface="Times New Roman" panose="02020603050405020304" pitchFamily="18" charset="0"/>
              </a:rPr>
              <a:t>giaTri</a:t>
            </a:r>
            <a:r>
              <a:rPr lang="en-US" sz="2600" b="1" i="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Ví</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dụ</a:t>
            </a:r>
            <a:r>
              <a:rPr lang="en-US" sz="2600" b="1" i="1"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404" y="2742679"/>
            <a:ext cx="7265224" cy="1870647"/>
          </a:xfrm>
          <a:prstGeom prst="rect">
            <a:avLst/>
          </a:prstGeom>
        </p:spPr>
      </p:pic>
      <p:sp>
        <p:nvSpPr>
          <p:cNvPr id="4" name="TextBox 3"/>
          <p:cNvSpPr txBox="1"/>
          <p:nvPr/>
        </p:nvSpPr>
        <p:spPr>
          <a:xfrm>
            <a:off x="1601232" y="4752523"/>
            <a:ext cx="8885491" cy="954107"/>
          </a:xfrm>
          <a:prstGeom prst="rect">
            <a:avLst/>
          </a:prstGeom>
          <a:noFill/>
        </p:spPr>
        <p:txBody>
          <a:bodyPr wrap="square" rtlCol="0">
            <a:spAutoFit/>
          </a:bodyPr>
          <a:lstStyle/>
          <a:p>
            <a:pPr marL="457189" indent="-457189">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Quy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hoa</a:t>
            </a:r>
            <a:r>
              <a:rPr lang="en-US" sz="2800" dirty="0">
                <a:latin typeface="Times New Roman" panose="02020603050405020304" pitchFamily="18" charset="0"/>
                <a:cs typeface="Times New Roman" panose="02020603050405020304" pitchFamily="18" charset="0"/>
              </a:rPr>
              <a:t> (Upper)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nhầm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“_”</a:t>
            </a:r>
          </a:p>
        </p:txBody>
      </p:sp>
    </p:spTree>
    <p:extLst>
      <p:ext uri="{BB962C8B-B14F-4D97-AF65-F5344CB8AC3E}">
        <p14:creationId xmlns:p14="http://schemas.microsoft.com/office/powerpoint/2010/main" val="3050178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5" name="TextBox 4"/>
          <p:cNvSpPr txBox="1"/>
          <p:nvPr/>
        </p:nvSpPr>
        <p:spPr>
          <a:xfrm>
            <a:off x="1601234" y="1778926"/>
            <a:ext cx="8447649" cy="4093428"/>
          </a:xfrm>
          <a:prstGeom prst="rect">
            <a:avLst/>
          </a:prstGeom>
          <a:noFill/>
        </p:spPr>
        <p:txBody>
          <a:bodyPr wrap="square" rtlCol="0">
            <a:spAutoFit/>
          </a:bodyPr>
          <a:lstStyle/>
          <a:p>
            <a:r>
              <a:rPr lang="en-US" sz="2600" b="1" dirty="0" err="1">
                <a:latin typeface="Times New Roman" panose="02020603050405020304" pitchFamily="18" charset="0"/>
                <a:cs typeface="Times New Roman" panose="02020603050405020304" pitchFamily="18" charset="0"/>
              </a:rPr>
              <a:t>Enum</a:t>
            </a:r>
            <a:r>
              <a:rPr lang="en-US" sz="2600" b="1" dirty="0">
                <a:latin typeface="Times New Roman" panose="02020603050405020304" pitchFamily="18" charset="0"/>
                <a:cs typeface="Times New Roman" panose="02020603050405020304" pitchFamily="18" charset="0"/>
              </a:rPr>
              <a:t>(Enumerate: </a:t>
            </a:r>
            <a:r>
              <a:rPr lang="en-US" sz="2600" b="1" dirty="0" err="1">
                <a:latin typeface="Times New Roman" panose="02020603050405020304" pitchFamily="18" charset="0"/>
                <a:cs typeface="Times New Roman" panose="02020603050405020304" pitchFamily="18" charset="0"/>
              </a:rPr>
              <a:t>liệt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kê</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là</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gì</a:t>
            </a:r>
            <a:r>
              <a:rPr lang="en-US" sz="26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Enum trong java</a:t>
            </a:r>
            <a:r>
              <a:rPr lang="vi-VN" sz="2600" dirty="0">
                <a:latin typeface="Times New Roman" panose="02020603050405020304" pitchFamily="18" charset="0"/>
                <a:cs typeface="Times New Roman" panose="02020603050405020304" pitchFamily="18" charset="0"/>
              </a:rPr>
              <a:t> là một kiểu dữ liệu đặc biệt của Java được sử dụng để định nghĩa </a:t>
            </a:r>
            <a:r>
              <a:rPr lang="vi-VN" sz="2600" b="1" dirty="0">
                <a:latin typeface="Times New Roman" panose="02020603050405020304" pitchFamily="18" charset="0"/>
                <a:cs typeface="Times New Roman" panose="02020603050405020304" pitchFamily="18" charset="0"/>
              </a:rPr>
              <a:t>tập hợp các hằng số</a:t>
            </a:r>
            <a:r>
              <a:rPr lang="vi-VN" sz="2600" dirty="0">
                <a:latin typeface="Times New Roman" panose="02020603050405020304" pitchFamily="18" charset="0"/>
                <a:cs typeface="Times New Roman" panose="02020603050405020304" pitchFamily="18" charset="0"/>
              </a:rPr>
              <a:t>. Cụ thể hơn, Java enum là một </a:t>
            </a:r>
            <a:r>
              <a:rPr lang="vi-VN" sz="2600" b="1" dirty="0">
                <a:latin typeface="Times New Roman" panose="02020603050405020304" pitchFamily="18" charset="0"/>
                <a:cs typeface="Times New Roman" panose="02020603050405020304" pitchFamily="18" charset="0"/>
              </a:rPr>
              <a:t>kiểu đặc biệt</a:t>
            </a:r>
            <a:r>
              <a:rPr lang="vi-VN" sz="2600" dirty="0">
                <a:latin typeface="Times New Roman" panose="02020603050405020304" pitchFamily="18" charset="0"/>
                <a:cs typeface="Times New Roman" panose="02020603050405020304" pitchFamily="18" charset="0"/>
              </a:rPr>
              <a:t> </a:t>
            </a:r>
            <a:r>
              <a:rPr lang="vi-VN" sz="2600" b="1" dirty="0">
                <a:latin typeface="Times New Roman" panose="02020603050405020304" pitchFamily="18" charset="0"/>
                <a:cs typeface="Times New Roman" panose="02020603050405020304" pitchFamily="18" charset="0"/>
              </a:rPr>
              <a:t>của lớp</a:t>
            </a:r>
            <a:r>
              <a:rPr lang="en-US" sz="2600" b="1" dirty="0">
                <a:latin typeface="Times New Roman" panose="02020603050405020304" pitchFamily="18" charset="0"/>
                <a:cs typeface="Times New Roman" panose="02020603050405020304" pitchFamily="18" charset="0"/>
              </a:rPr>
              <a:t>(class)</a:t>
            </a:r>
            <a:r>
              <a:rPr lang="vi-VN" sz="2600" dirty="0">
                <a:latin typeface="Times New Roman" panose="02020603050405020304" pitchFamily="18" charset="0"/>
                <a:cs typeface="Times New Roman" panose="02020603050405020304" pitchFamily="18" charset="0"/>
              </a:rPr>
              <a:t> trong java. Một enum có thể chứa các trường, phương thức và Constructor</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hàm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khởi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tượng</a:t>
            </a:r>
            <a:r>
              <a:rPr lang="en-US" sz="2600" dirty="0">
                <a:latin typeface="Times New Roman" panose="02020603050405020304" pitchFamily="18" charset="0"/>
                <a:cs typeface="Times New Roman" panose="02020603050405020304" pitchFamily="18" charset="0"/>
              </a:rPr>
              <a:t>)</a:t>
            </a:r>
            <a:r>
              <a:rPr lang="vi-VN" sz="2600"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Nó có thể được sử dụng để định nghĩa các ngày trong tuần (SUNDAY, MONDAY, TUESDAY, WEDNESDAY, THURSDAY, FRIDAY, SATURDAY), các mùa trong năm (SPRING, SUMMER, FALL, WINTER), ...</a:t>
            </a:r>
          </a:p>
        </p:txBody>
      </p:sp>
    </p:spTree>
    <p:extLst>
      <p:ext uri="{BB962C8B-B14F-4D97-AF65-F5344CB8AC3E}">
        <p14:creationId xmlns:p14="http://schemas.microsoft.com/office/powerpoint/2010/main" val="10231115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942755"/>
            <a:ext cx="91440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3" y="887781"/>
            <a:ext cx="1002875"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7" y="1147356"/>
              <a:ext cx="883670"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52" y="2755375"/>
            <a:ext cx="8070115" cy="3017635"/>
          </a:xfrm>
          <a:prstGeom prst="rect">
            <a:avLst/>
          </a:prstGeom>
        </p:spPr>
      </p:pic>
      <p:sp>
        <p:nvSpPr>
          <p:cNvPr id="3" name="TextBox 2"/>
          <p:cNvSpPr txBox="1"/>
          <p:nvPr/>
        </p:nvSpPr>
        <p:spPr>
          <a:xfrm>
            <a:off x="1698628" y="1813561"/>
            <a:ext cx="8567467" cy="954107"/>
          </a:xfrm>
          <a:prstGeom prst="rect">
            <a:avLst/>
          </a:prstGeom>
          <a:noFill/>
        </p:spPr>
        <p:txBody>
          <a:bodyPr wrap="square" rtlCol="0">
            <a:spAutoFit/>
          </a:bodyPr>
          <a:lstStyle/>
          <a:p>
            <a:pPr marL="457189" indent="-457189">
              <a:buFont typeface="Wingdings" panose="05000000000000000000" pitchFamily="2" charset="2"/>
              <a:buChar char="ü"/>
            </a:pP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đặt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hằng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Enum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giống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đặt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const. </a:t>
            </a:r>
            <a:r>
              <a:rPr lang="en-US" sz="2800" b="1" dirty="0" err="1">
                <a:latin typeface="Times New Roman" panose="02020603050405020304" pitchFamily="18" charset="0"/>
                <a:cs typeface="Times New Roman" panose="02020603050405020304" pitchFamily="18" charset="0"/>
              </a:rPr>
              <a:t>Ví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2552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942755"/>
            <a:ext cx="91440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3" y="887781"/>
            <a:ext cx="1002875"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429503" y="1147356"/>
              <a:ext cx="812185"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781" y="1825851"/>
            <a:ext cx="6955379" cy="4058795"/>
          </a:xfrm>
          <a:prstGeom prst="rect">
            <a:avLst/>
          </a:prstGeom>
        </p:spPr>
      </p:pic>
    </p:spTree>
    <p:extLst>
      <p:ext uri="{BB962C8B-B14F-4D97-AF65-F5344CB8AC3E}">
        <p14:creationId xmlns:p14="http://schemas.microsoft.com/office/powerpoint/2010/main" val="10857306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33947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16165" y="1653243"/>
            <a:ext cx="8959676" cy="353943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Static(</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189" indent="-457189">
              <a:buFont typeface="Wingdings" panose="05000000000000000000" pitchFamily="2" charset="2"/>
              <a:buChar char="v"/>
            </a:pPr>
            <a:r>
              <a:rPr lang="vi-VN" sz="2800" b="1" dirty="0">
                <a:latin typeface="Times New Roman" panose="02020603050405020304" pitchFamily="18" charset="0"/>
                <a:cs typeface="Times New Roman" panose="02020603050405020304" pitchFamily="18" charset="0"/>
              </a:rPr>
              <a:t>static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t</a:t>
            </a:r>
            <a:r>
              <a:rPr lang="vi-VN" sz="2800" b="1" dirty="0">
                <a:latin typeface="Times New Roman" panose="02020603050405020304" pitchFamily="18" charset="0"/>
                <a:cs typeface="Times New Roman" panose="02020603050405020304" pitchFamily="18" charset="0"/>
              </a:rPr>
              <a:t>ừ khóa trong Java</a:t>
            </a:r>
            <a:r>
              <a:rPr lang="vi-VN" sz="2800" dirty="0">
                <a:latin typeface="Times New Roman" panose="02020603050405020304" pitchFamily="18" charset="0"/>
                <a:cs typeface="Times New Roman" panose="02020603050405020304" pitchFamily="18" charset="0"/>
              </a:rPr>
              <a:t> được sử dụng chính để quản lý bộ nhớ. </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Chúng ta có thể áp dụng từ khóa static với các 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cục</a:t>
            </a:r>
            <a:r>
              <a:rPr lang="vi-VN" sz="2800" dirty="0">
                <a:latin typeface="Times New Roman" panose="02020603050405020304" pitchFamily="18" charset="0"/>
                <a:cs typeface="Times New Roman" panose="02020603050405020304" pitchFamily="18" charset="0"/>
              </a:rPr>
              <a:t>, các phương thức, các khối, các lớp lồng nhau(nested class). </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Từ khóa static thuộc về lớp chứ không thuộc về instance(thể hiện) của lớp.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5154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33947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98379" y="1891082"/>
            <a:ext cx="8959676" cy="3539430"/>
          </a:xfrm>
          <a:prstGeom prst="rect">
            <a:avLst/>
          </a:prstGeom>
          <a:noFill/>
        </p:spPr>
        <p:txBody>
          <a:bodyPr wrap="square" rtlCol="0">
            <a:spAutoFit/>
          </a:bodyPr>
          <a:lstStyle/>
          <a:p>
            <a:pPr marL="457189" indent="-457189">
              <a:buFont typeface="Wingdings" panose="05000000000000000000" pitchFamily="2" charset="2"/>
              <a:buChar char="ü"/>
            </a:pPr>
            <a:r>
              <a:rPr lang="vi-VN" sz="2800" b="1" dirty="0">
                <a:latin typeface="+mj-lt"/>
              </a:rPr>
              <a:t>Biến static</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Chỉ</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cục</a:t>
            </a:r>
            <a:r>
              <a:rPr lang="en-US" sz="2800" b="1" dirty="0">
                <a:latin typeface="+mj-lt"/>
              </a:rPr>
              <a:t>)</a:t>
            </a:r>
            <a:r>
              <a:rPr lang="vi-VN" sz="2800" b="1" dirty="0">
                <a:latin typeface="+mj-lt"/>
              </a:rPr>
              <a:t>:</a:t>
            </a:r>
            <a:r>
              <a:rPr lang="vi-VN" sz="2800" dirty="0">
                <a:latin typeface="+mj-lt"/>
              </a:rPr>
              <a:t> Khi bạn khai báo một biến là static, thì biến đó được gọi là biến tĩnh, hay biến static.</a:t>
            </a:r>
          </a:p>
          <a:p>
            <a:pPr marL="457189" indent="-457189">
              <a:buFont typeface="Wingdings" panose="05000000000000000000" pitchFamily="2" charset="2"/>
              <a:buChar char="ü"/>
            </a:pPr>
            <a:r>
              <a:rPr lang="vi-VN" sz="2800" b="1" dirty="0">
                <a:latin typeface="+mj-lt"/>
              </a:rPr>
              <a:t>Phương thức</a:t>
            </a:r>
            <a:r>
              <a:rPr lang="en-US" sz="2800" b="1" dirty="0">
                <a:latin typeface="+mj-lt"/>
              </a:rPr>
              <a:t>(</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/Method</a:t>
            </a:r>
            <a:r>
              <a:rPr lang="en-US" sz="2800" b="1" dirty="0">
                <a:latin typeface="+mj-lt"/>
              </a:rPr>
              <a:t>)</a:t>
            </a:r>
            <a:r>
              <a:rPr lang="vi-VN" sz="2800" b="1" dirty="0">
                <a:latin typeface="+mj-lt"/>
              </a:rPr>
              <a:t> static:</a:t>
            </a:r>
            <a:r>
              <a:rPr lang="vi-VN" sz="2800" dirty="0">
                <a:latin typeface="+mj-lt"/>
              </a:rPr>
              <a:t> Khi bạn khai báo một phương thức là static, thì phương thức đó gọi là phương thức static.</a:t>
            </a:r>
          </a:p>
          <a:p>
            <a:pPr marL="457189" indent="-457189">
              <a:buFont typeface="Wingdings" panose="05000000000000000000" pitchFamily="2" charset="2"/>
              <a:buChar char="ü"/>
            </a:pPr>
            <a:r>
              <a:rPr lang="vi-VN" sz="2800" b="1" dirty="0">
                <a:latin typeface="+mj-lt"/>
              </a:rPr>
              <a:t>Khối static:</a:t>
            </a:r>
            <a:r>
              <a:rPr lang="vi-VN" sz="2800" dirty="0">
                <a:latin typeface="+mj-lt"/>
              </a:rPr>
              <a:t> Được sử dụng để khởi tạo thành viên dữ liệu static</a:t>
            </a:r>
            <a:r>
              <a:rPr lang="en-US" sz="2800" dirty="0">
                <a:latin typeface="+mj-lt"/>
              </a:rPr>
              <a:t>.</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397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29468" y="1212512"/>
              <a:ext cx="982593"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36097" y="1679621"/>
            <a:ext cx="8959676" cy="3539430"/>
          </a:xfrm>
          <a:prstGeom prst="rect">
            <a:avLst/>
          </a:prstGeom>
          <a:noFill/>
        </p:spPr>
        <p:txBody>
          <a:bodyPr wrap="square" rtlCol="0">
            <a:spAutoFit/>
          </a:bodyPr>
          <a:lstStyle/>
          <a:p>
            <a:pPr marL="457189" indent="-457189">
              <a:buFont typeface="Wingdings" panose="05000000000000000000" pitchFamily="2" charset="2"/>
              <a:buChar char="Ø"/>
            </a:pPr>
            <a:r>
              <a:rPr lang="vi-VN" sz="2800" dirty="0">
                <a:latin typeface="+mj-lt"/>
              </a:rPr>
              <a:t>Biến static có thể được sử dụng để tham chiếu thuộc tính chung của tất cả đối tượng (mà không là duy nhất cho mỗi đối tượng), ví dụ như tên công ty của nhân viên, tên trường học của các sinh viên, ...</a:t>
            </a:r>
          </a:p>
          <a:p>
            <a:pPr marL="457189" indent="-457189">
              <a:buFont typeface="Wingdings" panose="05000000000000000000" pitchFamily="2" charset="2"/>
              <a:buChar char="Ø"/>
            </a:pPr>
            <a:r>
              <a:rPr lang="vi-VN" sz="2800" dirty="0">
                <a:latin typeface="+mj-lt"/>
              </a:rPr>
              <a:t>Biến static lấy bộ nhớ chỉ một lần trong Class Area tại thời gian tải lớp đó.</a:t>
            </a:r>
            <a:endParaRPr lang="en-US" sz="2800" dirty="0">
              <a:latin typeface="+mj-lt"/>
            </a:endParaRPr>
          </a:p>
          <a:p>
            <a:pPr marL="457189" indent="-457189">
              <a:buFont typeface="Wingdings" panose="05000000000000000000" pitchFamily="2" charset="2"/>
              <a:buChar char="Ø"/>
            </a:pPr>
            <a:r>
              <a:rPr lang="vi-VN" sz="2800" dirty="0">
                <a:latin typeface="+mj-lt"/>
              </a:rPr>
              <a:t>Sử dụng biến static giúp chương trình của bạn sử dụng bộ nhớ hiệu quả hơn (tiết kiệm bộ nhớ).</a:t>
            </a:r>
          </a:p>
        </p:txBody>
      </p:sp>
    </p:spTree>
    <p:extLst>
      <p:ext uri="{BB962C8B-B14F-4D97-AF65-F5344CB8AC3E}">
        <p14:creationId xmlns:p14="http://schemas.microsoft.com/office/powerpoint/2010/main" val="24213002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83621" y="1212512"/>
              <a:ext cx="92844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36097" y="1679623"/>
            <a:ext cx="8959676" cy="2677656"/>
          </a:xfrm>
          <a:prstGeom prst="rect">
            <a:avLst/>
          </a:prstGeom>
          <a:noFill/>
        </p:spPr>
        <p:txBody>
          <a:bodyPr wrap="square" rtlCol="0">
            <a:spAutoFit/>
          </a:bodyPr>
          <a:lstStyle/>
          <a:p>
            <a:pPr marL="457189" indent="-457189">
              <a:buFont typeface="Wingdings" panose="05000000000000000000" pitchFamily="2" charset="2"/>
              <a:buChar char="Ø"/>
            </a:pPr>
            <a:r>
              <a:rPr lang="vi-VN" sz="2800" dirty="0">
                <a:latin typeface="+mj-lt"/>
              </a:rPr>
              <a:t>Một phương thức</a:t>
            </a:r>
            <a:r>
              <a:rPr lang="en-US" sz="2800" dirty="0">
                <a:latin typeface="+mj-lt"/>
              </a:rPr>
              <a:t>(Method)</a:t>
            </a:r>
            <a:r>
              <a:rPr lang="vi-VN" sz="2800" dirty="0">
                <a:latin typeface="+mj-lt"/>
              </a:rPr>
              <a:t> static thuộc lớp chứ không phải đối tượng của lớp.</a:t>
            </a:r>
          </a:p>
          <a:p>
            <a:pPr marL="457189" indent="-457189">
              <a:buFont typeface="Wingdings" panose="05000000000000000000" pitchFamily="2" charset="2"/>
              <a:buChar char="Ø"/>
            </a:pPr>
            <a:r>
              <a:rPr lang="vi-VN" sz="2800" dirty="0">
                <a:latin typeface="+mj-lt"/>
              </a:rPr>
              <a:t>Một phương thức static gọi mà không cần tạo một instance của một lớp.</a:t>
            </a:r>
            <a:r>
              <a:rPr lang="en-US" sz="2800" dirty="0">
                <a:latin typeface="+mj-lt"/>
              </a:rPr>
              <a:t>VD: </a:t>
            </a:r>
            <a:r>
              <a:rPr lang="en-US" sz="2800" dirty="0" err="1">
                <a:latin typeface="+mj-lt"/>
              </a:rPr>
              <a:t>TenClass.staticMethod</a:t>
            </a:r>
            <a:r>
              <a:rPr lang="en-US" sz="2800" dirty="0">
                <a:latin typeface="+mj-lt"/>
              </a:rPr>
              <a:t>();</a:t>
            </a:r>
            <a:endParaRPr lang="vi-VN" sz="2800" dirty="0">
              <a:latin typeface="+mj-lt"/>
            </a:endParaRPr>
          </a:p>
          <a:p>
            <a:pPr marL="457189" indent="-457189">
              <a:buFont typeface="Wingdings" panose="05000000000000000000" pitchFamily="2" charset="2"/>
              <a:buChar char="Ø"/>
            </a:pPr>
            <a:r>
              <a:rPr lang="vi-VN" sz="2800" dirty="0">
                <a:latin typeface="+mj-lt"/>
              </a:rPr>
              <a:t>Phương thức static có thể truy cập biến static và có thể thay đổi giá trị của nó.</a:t>
            </a:r>
          </a:p>
        </p:txBody>
      </p:sp>
    </p:spTree>
    <p:extLst>
      <p:ext uri="{BB962C8B-B14F-4D97-AF65-F5344CB8AC3E}">
        <p14:creationId xmlns:p14="http://schemas.microsoft.com/office/powerpoint/2010/main" val="211647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2893059"/>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800" dirty="0">
                <a:solidFill>
                  <a:schemeClr val="dk1"/>
                </a:solidFill>
                <a:latin typeface="Times New Roman"/>
                <a:ea typeface="Times New Roman"/>
                <a:cs typeface="Times New Roman"/>
                <a:sym typeface="Times New Roman"/>
              </a:rPr>
              <a:t>Builder Pattern: </a:t>
            </a:r>
            <a:endParaRPr lang="en-US" sz="28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 </a:t>
            </a:r>
            <a:r>
              <a:rPr lang="vi-VN" sz="2800" dirty="0">
                <a:solidFill>
                  <a:schemeClr val="dk1"/>
                </a:solidFill>
                <a:latin typeface="Times New Roman"/>
                <a:ea typeface="Times New Roman"/>
                <a:cs typeface="Times New Roman"/>
                <a:sym typeface="Times New Roman"/>
              </a:rPr>
              <a:t>Tách rời việc xây dựng (construction) một đối tượng phức tạp khỏi biểu diễn của nó sao cho cùng một tiến trình xây dựng có thể tạo được các biểu diễn khác nhau.</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392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48016" y="1212512"/>
              <a:ext cx="96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16165" y="1973502"/>
            <a:ext cx="8959676" cy="3108543"/>
          </a:xfrm>
          <a:prstGeom prst="rect">
            <a:avLst/>
          </a:prstGeom>
          <a:noFill/>
        </p:spPr>
        <p:txBody>
          <a:bodyPr wrap="square" rtlCol="0">
            <a:spAutoFit/>
          </a:bodyPr>
          <a:lstStyle/>
          <a:p>
            <a:r>
              <a:rPr lang="vi-VN" sz="2800" b="1" dirty="0">
                <a:latin typeface="+mj-lt"/>
              </a:rPr>
              <a:t>Khối static trong Java</a:t>
            </a:r>
          </a:p>
          <a:p>
            <a:pPr marL="457189" indent="-457189">
              <a:buFont typeface="Wingdings" panose="05000000000000000000" pitchFamily="2" charset="2"/>
              <a:buChar char="Ø"/>
            </a:pPr>
            <a:r>
              <a:rPr lang="vi-VN" sz="2800" dirty="0">
                <a:latin typeface="+mj-lt"/>
              </a:rPr>
              <a:t>Được sử dụng để khởi tạo thành viên dữ liệu static.</a:t>
            </a:r>
          </a:p>
          <a:p>
            <a:pPr marL="457189" indent="-457189">
              <a:buFont typeface="Wingdings" panose="05000000000000000000" pitchFamily="2" charset="2"/>
              <a:buChar char="Ø"/>
            </a:pPr>
            <a:r>
              <a:rPr lang="vi-VN" sz="2800" dirty="0">
                <a:latin typeface="+mj-lt"/>
              </a:rPr>
              <a:t>Nó được </a:t>
            </a:r>
            <a:r>
              <a:rPr lang="vi-VN" sz="2800" b="1" dirty="0">
                <a:latin typeface="+mj-lt"/>
              </a:rPr>
              <a:t>thực thi trước phương thức main</a:t>
            </a:r>
            <a:r>
              <a:rPr lang="vi-VN" sz="2800" dirty="0">
                <a:latin typeface="+mj-lt"/>
              </a:rPr>
              <a:t> tại lúc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JDK 1.7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 </a:t>
            </a:r>
            <a:r>
              <a:rPr lang="en-US" sz="2800" dirty="0" err="1">
                <a:latin typeface="Times New Roman" panose="02020603050405020304" pitchFamily="18" charset="0"/>
                <a:cs typeface="Times New Roman" panose="02020603050405020304" pitchFamily="18" charset="0"/>
              </a:rPr>
              <a:t>mới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trình.Trước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1.7. Ta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static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0723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33947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891" y="1732788"/>
            <a:ext cx="8598652" cy="4048256"/>
          </a:xfrm>
          <a:prstGeom prst="rect">
            <a:avLst/>
          </a:prstGeom>
        </p:spPr>
      </p:pic>
    </p:spTree>
    <p:extLst>
      <p:ext uri="{BB962C8B-B14F-4D97-AF65-F5344CB8AC3E}">
        <p14:creationId xmlns:p14="http://schemas.microsoft.com/office/powerpoint/2010/main" val="31957268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4013366"/>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800" dirty="0">
                <a:solidFill>
                  <a:schemeClr val="dk1"/>
                </a:solidFill>
                <a:latin typeface="Times New Roman"/>
                <a:ea typeface="Times New Roman"/>
                <a:cs typeface="Times New Roman"/>
                <a:sym typeface="Times New Roman"/>
              </a:rPr>
              <a:t>Adapter Pattern: </a:t>
            </a:r>
            <a:endParaRPr lang="en-US" sz="28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 </a:t>
            </a:r>
            <a:r>
              <a:rPr lang="vi-VN" sz="2800" dirty="0">
                <a:solidFill>
                  <a:schemeClr val="dk1"/>
                </a:solidFill>
                <a:latin typeface="Times New Roman"/>
                <a:ea typeface="Times New Roman"/>
                <a:cs typeface="Times New Roman"/>
                <a:sym typeface="Times New Roman"/>
              </a:rPr>
              <a:t>cho phép các lớp với interface không tương thích có thể làm việc cùng nhau. Mục tiêu chính của nó là để chuyển đổi interface của một lớp này thành một interface khác mà client mong đợi. Nó giúp tích hợp các lớp cũ hoặc lớp của bên thứ ba mà không cần thay đổi mã nguồn của các lớp đó.</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074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imes New Roman"/>
                <a:ea typeface="Times New Roman"/>
                <a:cs typeface="Times New Roman"/>
                <a:sym typeface="Times New Roman"/>
              </a:rPr>
              <a:t>Design Pattern</a:t>
            </a:r>
            <a:endParaRPr sz="2800" dirty="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3453213"/>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800" dirty="0">
                <a:solidFill>
                  <a:schemeClr val="dk1"/>
                </a:solidFill>
                <a:latin typeface="Times New Roman"/>
                <a:ea typeface="Times New Roman"/>
                <a:cs typeface="Times New Roman"/>
                <a:sym typeface="Times New Roman"/>
              </a:rPr>
              <a:t>Facade Pattern: </a:t>
            </a:r>
            <a:endParaRPr lang="en-US" sz="28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en-US" sz="2800" dirty="0">
                <a:solidFill>
                  <a:schemeClr val="dk1"/>
                </a:solidFill>
                <a:latin typeface="Times New Roman"/>
                <a:ea typeface="Times New Roman"/>
                <a:cs typeface="Times New Roman"/>
                <a:sym typeface="Times New Roman"/>
              </a:rPr>
              <a:t>- </a:t>
            </a:r>
            <a:r>
              <a:rPr lang="vi-VN" sz="2800" dirty="0">
                <a:solidFill>
                  <a:schemeClr val="dk1"/>
                </a:solidFill>
                <a:latin typeface="Times New Roman"/>
                <a:ea typeface="Times New Roman"/>
                <a:cs typeface="Times New Roman"/>
                <a:sym typeface="Times New Roman"/>
              </a:rPr>
              <a:t>cung cấp một interface đơn giản để tương tác với một hệ thống phức tạp. Nó ẩn đi những phức tạp của các hệ thống con và chỉ cung cấp một giao diện đơn giản để người dùng có thể truy cập vào các chức năng cần thiết.</a:t>
            </a:r>
            <a:endParaRPr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79609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7" name="Google Shape;487;p13"/>
          <p:cNvGrpSpPr/>
          <p:nvPr/>
        </p:nvGrpSpPr>
        <p:grpSpPr>
          <a:xfrm>
            <a:off x="1626128" y="1156477"/>
            <a:ext cx="8889472" cy="701040"/>
            <a:chOff x="3129129" y="1121776"/>
            <a:chExt cx="5933741" cy="1171624"/>
          </a:xfrm>
        </p:grpSpPr>
        <p:sp>
          <p:nvSpPr>
            <p:cNvPr id="488" name="Google Shape;488;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89" name="Google Shape;489;p1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0" name="Google Shape;490;p13"/>
          <p:cNvSpPr txBox="1"/>
          <p:nvPr/>
        </p:nvSpPr>
        <p:spPr>
          <a:xfrm>
            <a:off x="2583436" y="1257856"/>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Exception Handling</a:t>
            </a:r>
            <a:endParaRPr sz="2400" dirty="0">
              <a:solidFill>
                <a:schemeClr val="dk1"/>
              </a:solidFill>
              <a:latin typeface="Times New Roman"/>
              <a:ea typeface="Times New Roman"/>
              <a:cs typeface="Times New Roman"/>
              <a:sym typeface="Times New Roman"/>
            </a:endParaRPr>
          </a:p>
        </p:txBody>
      </p:sp>
      <p:grpSp>
        <p:nvGrpSpPr>
          <p:cNvPr id="491" name="Google Shape;491;p13"/>
          <p:cNvGrpSpPr/>
          <p:nvPr/>
        </p:nvGrpSpPr>
        <p:grpSpPr>
          <a:xfrm>
            <a:off x="2032723" y="1126383"/>
            <a:ext cx="860201" cy="789889"/>
            <a:chOff x="2912215" y="455848"/>
            <a:chExt cx="1066422" cy="1974366"/>
          </a:xfrm>
        </p:grpSpPr>
        <p:grpSp>
          <p:nvGrpSpPr>
            <p:cNvPr id="492" name="Google Shape;492;p13"/>
            <p:cNvGrpSpPr/>
            <p:nvPr/>
          </p:nvGrpSpPr>
          <p:grpSpPr>
            <a:xfrm>
              <a:off x="2912215" y="455848"/>
              <a:ext cx="1066422" cy="1974366"/>
              <a:chOff x="2996200" y="693603"/>
              <a:chExt cx="1014663" cy="1878543"/>
            </a:xfrm>
          </p:grpSpPr>
          <p:sp>
            <p:nvSpPr>
              <p:cNvPr id="493" name="Google Shape;493;p1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4" name="Google Shape;494;p1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95" name="Google Shape;495;p13"/>
            <p:cNvSpPr txBox="1"/>
            <p:nvPr/>
          </p:nvSpPr>
          <p:spPr>
            <a:xfrm>
              <a:off x="3058306" y="850448"/>
              <a:ext cx="774239" cy="1086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1028" name="Picture 4" descr="Exception Handling in Java | Java Exceptions - javatpoint">
            <a:extLst>
              <a:ext uri="{FF2B5EF4-FFF2-40B4-BE49-F238E27FC236}">
                <a16:creationId xmlns:a16="http://schemas.microsoft.com/office/drawing/2014/main" id="{9D81CEBE-861D-F097-E935-9261D52C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279" y="2214271"/>
            <a:ext cx="4286250" cy="3829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 calcmode="lin" valueType="num">
                                      <p:cBhvr additive="base">
                                        <p:cTn id="11" dur="500"/>
                                        <p:tgtEl>
                                          <p:spTgt spid="4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7" name="Google Shape;487;p13"/>
          <p:cNvGrpSpPr/>
          <p:nvPr/>
        </p:nvGrpSpPr>
        <p:grpSpPr>
          <a:xfrm>
            <a:off x="1626128" y="1156477"/>
            <a:ext cx="8889472" cy="701040"/>
            <a:chOff x="3129129" y="1121776"/>
            <a:chExt cx="5933741" cy="1171624"/>
          </a:xfrm>
        </p:grpSpPr>
        <p:sp>
          <p:nvSpPr>
            <p:cNvPr id="488" name="Google Shape;488;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89" name="Google Shape;489;p1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0" name="Google Shape;490;p13"/>
          <p:cNvSpPr txBox="1"/>
          <p:nvPr/>
        </p:nvSpPr>
        <p:spPr>
          <a:xfrm>
            <a:off x="2583436" y="1257856"/>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Exception Handling</a:t>
            </a:r>
            <a:endParaRPr sz="2400" dirty="0">
              <a:solidFill>
                <a:schemeClr val="dk1"/>
              </a:solidFill>
              <a:latin typeface="Times New Roman"/>
              <a:ea typeface="Times New Roman"/>
              <a:cs typeface="Times New Roman"/>
              <a:sym typeface="Times New Roman"/>
            </a:endParaRPr>
          </a:p>
        </p:txBody>
      </p:sp>
      <p:grpSp>
        <p:nvGrpSpPr>
          <p:cNvPr id="491" name="Google Shape;491;p13"/>
          <p:cNvGrpSpPr/>
          <p:nvPr/>
        </p:nvGrpSpPr>
        <p:grpSpPr>
          <a:xfrm>
            <a:off x="2032723" y="1126383"/>
            <a:ext cx="860201" cy="789889"/>
            <a:chOff x="2912215" y="455848"/>
            <a:chExt cx="1066422" cy="1974366"/>
          </a:xfrm>
        </p:grpSpPr>
        <p:grpSp>
          <p:nvGrpSpPr>
            <p:cNvPr id="492" name="Google Shape;492;p13"/>
            <p:cNvGrpSpPr/>
            <p:nvPr/>
          </p:nvGrpSpPr>
          <p:grpSpPr>
            <a:xfrm>
              <a:off x="2912215" y="455848"/>
              <a:ext cx="1066422" cy="1974366"/>
              <a:chOff x="2996200" y="693603"/>
              <a:chExt cx="1014663" cy="1878543"/>
            </a:xfrm>
          </p:grpSpPr>
          <p:sp>
            <p:nvSpPr>
              <p:cNvPr id="493" name="Google Shape;493;p1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4" name="Google Shape;494;p1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95" name="Google Shape;495;p13"/>
            <p:cNvSpPr txBox="1"/>
            <p:nvPr/>
          </p:nvSpPr>
          <p:spPr>
            <a:xfrm>
              <a:off x="3058306" y="850448"/>
              <a:ext cx="774239" cy="1086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grpSp>
        <p:nvGrpSpPr>
          <p:cNvPr id="2" name="Google Shape;413;p12">
            <a:extLst>
              <a:ext uri="{FF2B5EF4-FFF2-40B4-BE49-F238E27FC236}">
                <a16:creationId xmlns:a16="http://schemas.microsoft.com/office/drawing/2014/main" id="{9B8ECC2B-1CD4-A44C-4B94-2C73B41AEFBE}"/>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90177F1-47D7-7C53-4083-E04D45283FA1}"/>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E15462FF-E131-3D5E-B11B-16623E0733EE}"/>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915ECF41-7DFB-1DEA-923C-DDE55173EA3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FD074533-EFBB-9790-5095-E015E85E7961}"/>
                  </a:ext>
                </a:extLst>
              </p:cNvPr>
              <p:cNvGrpSpPr/>
              <p:nvPr/>
            </p:nvGrpSpPr>
            <p:grpSpPr>
              <a:xfrm rot="-5400000">
                <a:off x="-615716" y="3650191"/>
                <a:ext cx="4402810" cy="296354"/>
                <a:chOff x="2149635" y="1165383"/>
                <a:chExt cx="3485831" cy="234634"/>
              </a:xfrm>
            </p:grpSpPr>
            <p:grpSp>
              <p:nvGrpSpPr>
                <p:cNvPr id="485" name="Google Shape;418;p12">
                  <a:extLst>
                    <a:ext uri="{FF2B5EF4-FFF2-40B4-BE49-F238E27FC236}">
                      <a16:creationId xmlns:a16="http://schemas.microsoft.com/office/drawing/2014/main" id="{52D7344C-0CCB-9C5F-B2B2-62E34CAB0476}"/>
                    </a:ext>
                  </a:extLst>
                </p:cNvPr>
                <p:cNvGrpSpPr/>
                <p:nvPr/>
              </p:nvGrpSpPr>
              <p:grpSpPr>
                <a:xfrm>
                  <a:off x="2149635" y="1165385"/>
                  <a:ext cx="234632" cy="234632"/>
                  <a:chOff x="2483014" y="1114427"/>
                  <a:chExt cx="209550" cy="209550"/>
                </a:xfrm>
              </p:grpSpPr>
              <p:sp>
                <p:nvSpPr>
                  <p:cNvPr id="1035" name="Google Shape;419;p12">
                    <a:extLst>
                      <a:ext uri="{FF2B5EF4-FFF2-40B4-BE49-F238E27FC236}">
                        <a16:creationId xmlns:a16="http://schemas.microsoft.com/office/drawing/2014/main" id="{81845899-0DD3-69C6-A346-B3C646C958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6" name="Google Shape;420;p12">
                    <a:extLst>
                      <a:ext uri="{FF2B5EF4-FFF2-40B4-BE49-F238E27FC236}">
                        <a16:creationId xmlns:a16="http://schemas.microsoft.com/office/drawing/2014/main" id="{3609A531-C968-3BCD-1FAB-A5AC11F912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86" name="Google Shape;421;p12">
                  <a:extLst>
                    <a:ext uri="{FF2B5EF4-FFF2-40B4-BE49-F238E27FC236}">
                      <a16:creationId xmlns:a16="http://schemas.microsoft.com/office/drawing/2014/main" id="{91C1CD08-09A5-5097-5490-CA4F8C4607F6}"/>
                    </a:ext>
                  </a:extLst>
                </p:cNvPr>
                <p:cNvGrpSpPr/>
                <p:nvPr/>
              </p:nvGrpSpPr>
              <p:grpSpPr>
                <a:xfrm>
                  <a:off x="2510880" y="1165385"/>
                  <a:ext cx="234632" cy="234632"/>
                  <a:chOff x="2483014" y="1114427"/>
                  <a:chExt cx="209550" cy="209550"/>
                </a:xfrm>
              </p:grpSpPr>
              <p:sp>
                <p:nvSpPr>
                  <p:cNvPr id="1033" name="Google Shape;422;p12">
                    <a:extLst>
                      <a:ext uri="{FF2B5EF4-FFF2-40B4-BE49-F238E27FC236}">
                        <a16:creationId xmlns:a16="http://schemas.microsoft.com/office/drawing/2014/main" id="{0E3B306D-068D-F429-BAD8-4135211223F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4" name="Google Shape;423;p12">
                    <a:extLst>
                      <a:ext uri="{FF2B5EF4-FFF2-40B4-BE49-F238E27FC236}">
                        <a16:creationId xmlns:a16="http://schemas.microsoft.com/office/drawing/2014/main" id="{B6DF2AA1-2020-3EAA-74C3-5F2322A61DBC}"/>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6" name="Google Shape;424;p12">
                  <a:extLst>
                    <a:ext uri="{FF2B5EF4-FFF2-40B4-BE49-F238E27FC236}">
                      <a16:creationId xmlns:a16="http://schemas.microsoft.com/office/drawing/2014/main" id="{26780138-B57B-8391-07F2-847DE06CEAB7}"/>
                    </a:ext>
                  </a:extLst>
                </p:cNvPr>
                <p:cNvGrpSpPr/>
                <p:nvPr/>
              </p:nvGrpSpPr>
              <p:grpSpPr>
                <a:xfrm>
                  <a:off x="2872124" y="1165385"/>
                  <a:ext cx="234632" cy="234632"/>
                  <a:chOff x="2483014" y="1114427"/>
                  <a:chExt cx="209550" cy="209550"/>
                </a:xfrm>
              </p:grpSpPr>
              <p:sp>
                <p:nvSpPr>
                  <p:cNvPr id="1031" name="Google Shape;425;p12">
                    <a:extLst>
                      <a:ext uri="{FF2B5EF4-FFF2-40B4-BE49-F238E27FC236}">
                        <a16:creationId xmlns:a16="http://schemas.microsoft.com/office/drawing/2014/main" id="{6C74BA3C-3A2C-88ED-F0E9-98D53F4835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2" name="Google Shape;426;p12">
                    <a:extLst>
                      <a:ext uri="{FF2B5EF4-FFF2-40B4-BE49-F238E27FC236}">
                        <a16:creationId xmlns:a16="http://schemas.microsoft.com/office/drawing/2014/main" id="{C3CF6548-5F8D-83EA-D7FE-0AB29FEE415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7" name="Google Shape;427;p12">
                  <a:extLst>
                    <a:ext uri="{FF2B5EF4-FFF2-40B4-BE49-F238E27FC236}">
                      <a16:creationId xmlns:a16="http://schemas.microsoft.com/office/drawing/2014/main" id="{2B063E80-E8A3-B14B-5BB5-2254E66FD8F5}"/>
                    </a:ext>
                  </a:extLst>
                </p:cNvPr>
                <p:cNvGrpSpPr/>
                <p:nvPr/>
              </p:nvGrpSpPr>
              <p:grpSpPr>
                <a:xfrm>
                  <a:off x="3233369" y="1165385"/>
                  <a:ext cx="234632" cy="234632"/>
                  <a:chOff x="2483014" y="1114427"/>
                  <a:chExt cx="209550" cy="209550"/>
                </a:xfrm>
              </p:grpSpPr>
              <p:sp>
                <p:nvSpPr>
                  <p:cNvPr id="1029" name="Google Shape;428;p12">
                    <a:extLst>
                      <a:ext uri="{FF2B5EF4-FFF2-40B4-BE49-F238E27FC236}">
                        <a16:creationId xmlns:a16="http://schemas.microsoft.com/office/drawing/2014/main" id="{DD6EA3F7-60BE-010F-F330-F153820BFDE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0" name="Google Shape;429;p12">
                    <a:extLst>
                      <a:ext uri="{FF2B5EF4-FFF2-40B4-BE49-F238E27FC236}">
                        <a16:creationId xmlns:a16="http://schemas.microsoft.com/office/drawing/2014/main" id="{1003FC5E-BA95-A9C4-7845-C2C3D949C93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8" name="Google Shape;430;p12">
                  <a:extLst>
                    <a:ext uri="{FF2B5EF4-FFF2-40B4-BE49-F238E27FC236}">
                      <a16:creationId xmlns:a16="http://schemas.microsoft.com/office/drawing/2014/main" id="{CA1BA753-1D75-EE09-4B33-AB86FBC8E595}"/>
                    </a:ext>
                  </a:extLst>
                </p:cNvPr>
                <p:cNvGrpSpPr/>
                <p:nvPr/>
              </p:nvGrpSpPr>
              <p:grpSpPr>
                <a:xfrm>
                  <a:off x="3594615" y="1165383"/>
                  <a:ext cx="234632" cy="234632"/>
                  <a:chOff x="2483014" y="1114427"/>
                  <a:chExt cx="209550" cy="209550"/>
                </a:xfrm>
              </p:grpSpPr>
              <p:sp>
                <p:nvSpPr>
                  <p:cNvPr id="1026" name="Google Shape;431;p12">
                    <a:extLst>
                      <a:ext uri="{FF2B5EF4-FFF2-40B4-BE49-F238E27FC236}">
                        <a16:creationId xmlns:a16="http://schemas.microsoft.com/office/drawing/2014/main" id="{3B5ADCB3-992B-54A1-B48E-81302871E2D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27" name="Google Shape;432;p12">
                    <a:extLst>
                      <a:ext uri="{FF2B5EF4-FFF2-40B4-BE49-F238E27FC236}">
                        <a16:creationId xmlns:a16="http://schemas.microsoft.com/office/drawing/2014/main" id="{5B5BED97-230C-F803-392F-409D9994F30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9" name="Google Shape;433;p12">
                  <a:extLst>
                    <a:ext uri="{FF2B5EF4-FFF2-40B4-BE49-F238E27FC236}">
                      <a16:creationId xmlns:a16="http://schemas.microsoft.com/office/drawing/2014/main" id="{343C7FC0-2F4A-4E4B-1CD6-7A44DF2CEB5E}"/>
                    </a:ext>
                  </a:extLst>
                </p:cNvPr>
                <p:cNvGrpSpPr/>
                <p:nvPr/>
              </p:nvGrpSpPr>
              <p:grpSpPr>
                <a:xfrm>
                  <a:off x="3955858" y="1165384"/>
                  <a:ext cx="234632" cy="234632"/>
                  <a:chOff x="2483014" y="1114427"/>
                  <a:chExt cx="209550" cy="209550"/>
                </a:xfrm>
              </p:grpSpPr>
              <p:sp>
                <p:nvSpPr>
                  <p:cNvPr id="1024" name="Google Shape;434;p12">
                    <a:extLst>
                      <a:ext uri="{FF2B5EF4-FFF2-40B4-BE49-F238E27FC236}">
                        <a16:creationId xmlns:a16="http://schemas.microsoft.com/office/drawing/2014/main" id="{0EAB10A4-9F79-616E-AC41-80E2972903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25" name="Google Shape;435;p12">
                    <a:extLst>
                      <a:ext uri="{FF2B5EF4-FFF2-40B4-BE49-F238E27FC236}">
                        <a16:creationId xmlns:a16="http://schemas.microsoft.com/office/drawing/2014/main" id="{94426BCD-34A2-86C8-491E-359B6E1ADFEC}"/>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0" name="Google Shape;436;p12">
                  <a:extLst>
                    <a:ext uri="{FF2B5EF4-FFF2-40B4-BE49-F238E27FC236}">
                      <a16:creationId xmlns:a16="http://schemas.microsoft.com/office/drawing/2014/main" id="{50A0EBE8-A929-2CA9-8C3C-F6B427EF7818}"/>
                    </a:ext>
                  </a:extLst>
                </p:cNvPr>
                <p:cNvGrpSpPr/>
                <p:nvPr/>
              </p:nvGrpSpPr>
              <p:grpSpPr>
                <a:xfrm>
                  <a:off x="4317103" y="1165384"/>
                  <a:ext cx="234632" cy="234632"/>
                  <a:chOff x="2483014" y="1114427"/>
                  <a:chExt cx="209550" cy="209550"/>
                </a:xfrm>
              </p:grpSpPr>
              <p:sp>
                <p:nvSpPr>
                  <p:cNvPr id="510" name="Google Shape;437;p12">
                    <a:extLst>
                      <a:ext uri="{FF2B5EF4-FFF2-40B4-BE49-F238E27FC236}">
                        <a16:creationId xmlns:a16="http://schemas.microsoft.com/office/drawing/2014/main" id="{D7A4C38E-75BD-1400-D408-547E9E77B184}"/>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1" name="Google Shape;438;p12">
                    <a:extLst>
                      <a:ext uri="{FF2B5EF4-FFF2-40B4-BE49-F238E27FC236}">
                        <a16:creationId xmlns:a16="http://schemas.microsoft.com/office/drawing/2014/main" id="{ED07DCAF-01A3-6D85-22E3-28D55F0F2A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1" name="Google Shape;439;p12">
                  <a:extLst>
                    <a:ext uri="{FF2B5EF4-FFF2-40B4-BE49-F238E27FC236}">
                      <a16:creationId xmlns:a16="http://schemas.microsoft.com/office/drawing/2014/main" id="{AB46E437-CB1D-8907-9F36-9CFF77DD675E}"/>
                    </a:ext>
                  </a:extLst>
                </p:cNvPr>
                <p:cNvGrpSpPr/>
                <p:nvPr/>
              </p:nvGrpSpPr>
              <p:grpSpPr>
                <a:xfrm>
                  <a:off x="4678347" y="1165384"/>
                  <a:ext cx="234632" cy="234632"/>
                  <a:chOff x="2483014" y="1114427"/>
                  <a:chExt cx="209550" cy="209550"/>
                </a:xfrm>
              </p:grpSpPr>
              <p:sp>
                <p:nvSpPr>
                  <p:cNvPr id="508" name="Google Shape;440;p12">
                    <a:extLst>
                      <a:ext uri="{FF2B5EF4-FFF2-40B4-BE49-F238E27FC236}">
                        <a16:creationId xmlns:a16="http://schemas.microsoft.com/office/drawing/2014/main" id="{A34D53FD-F1ED-E80B-7EEF-3D5FC55FD3B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9" name="Google Shape;441;p12">
                    <a:extLst>
                      <a:ext uri="{FF2B5EF4-FFF2-40B4-BE49-F238E27FC236}">
                        <a16:creationId xmlns:a16="http://schemas.microsoft.com/office/drawing/2014/main" id="{452D22D0-FAAE-2926-A56B-56E84DE55DE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2" name="Google Shape;442;p12">
                  <a:extLst>
                    <a:ext uri="{FF2B5EF4-FFF2-40B4-BE49-F238E27FC236}">
                      <a16:creationId xmlns:a16="http://schemas.microsoft.com/office/drawing/2014/main" id="{170D95A8-709A-6B39-70CF-229F01823BA0}"/>
                    </a:ext>
                  </a:extLst>
                </p:cNvPr>
                <p:cNvGrpSpPr/>
                <p:nvPr/>
              </p:nvGrpSpPr>
              <p:grpSpPr>
                <a:xfrm>
                  <a:off x="5039590" y="1165384"/>
                  <a:ext cx="234632" cy="234632"/>
                  <a:chOff x="2483014" y="1114427"/>
                  <a:chExt cx="209550" cy="209550"/>
                </a:xfrm>
              </p:grpSpPr>
              <p:sp>
                <p:nvSpPr>
                  <p:cNvPr id="506" name="Google Shape;443;p12">
                    <a:extLst>
                      <a:ext uri="{FF2B5EF4-FFF2-40B4-BE49-F238E27FC236}">
                        <a16:creationId xmlns:a16="http://schemas.microsoft.com/office/drawing/2014/main" id="{00BC78A3-7D5E-BFD9-A393-A7711C12556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7" name="Google Shape;444;p12">
                    <a:extLst>
                      <a:ext uri="{FF2B5EF4-FFF2-40B4-BE49-F238E27FC236}">
                        <a16:creationId xmlns:a16="http://schemas.microsoft.com/office/drawing/2014/main" id="{1C3A414D-E4E9-FEA9-94D8-B68D419883F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3" name="Google Shape;445;p12">
                  <a:extLst>
                    <a:ext uri="{FF2B5EF4-FFF2-40B4-BE49-F238E27FC236}">
                      <a16:creationId xmlns:a16="http://schemas.microsoft.com/office/drawing/2014/main" id="{EBD4F3F9-E311-2CE8-F298-66D31C27D922}"/>
                    </a:ext>
                  </a:extLst>
                </p:cNvPr>
                <p:cNvGrpSpPr/>
                <p:nvPr/>
              </p:nvGrpSpPr>
              <p:grpSpPr>
                <a:xfrm>
                  <a:off x="5400834" y="1165384"/>
                  <a:ext cx="234632" cy="234632"/>
                  <a:chOff x="2483014" y="1114427"/>
                  <a:chExt cx="209550" cy="209550"/>
                </a:xfrm>
              </p:grpSpPr>
              <p:sp>
                <p:nvSpPr>
                  <p:cNvPr id="504" name="Google Shape;446;p12">
                    <a:extLst>
                      <a:ext uri="{FF2B5EF4-FFF2-40B4-BE49-F238E27FC236}">
                        <a16:creationId xmlns:a16="http://schemas.microsoft.com/office/drawing/2014/main" id="{F98D785F-B3FF-DC8D-1E63-64007234EAE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5" name="Google Shape;447;p12">
                    <a:extLst>
                      <a:ext uri="{FF2B5EF4-FFF2-40B4-BE49-F238E27FC236}">
                        <a16:creationId xmlns:a16="http://schemas.microsoft.com/office/drawing/2014/main" id="{BBAE42D0-B9F9-D980-AD5B-76DBA663F5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D57B6BB5-22B7-3A0C-6FEB-75D35D70C610}"/>
                  </a:ext>
                </a:extLst>
              </p:cNvPr>
              <p:cNvGrpSpPr/>
              <p:nvPr/>
            </p:nvGrpSpPr>
            <p:grpSpPr>
              <a:xfrm rot="-5400000">
                <a:off x="1229146" y="5557333"/>
                <a:ext cx="119575" cy="612586"/>
                <a:chOff x="2244455" y="772894"/>
                <a:chExt cx="94658" cy="485003"/>
              </a:xfrm>
            </p:grpSpPr>
            <p:sp>
              <p:nvSpPr>
                <p:cNvPr id="483" name="Google Shape;449;p12">
                  <a:extLst>
                    <a:ext uri="{FF2B5EF4-FFF2-40B4-BE49-F238E27FC236}">
                      <a16:creationId xmlns:a16="http://schemas.microsoft.com/office/drawing/2014/main" id="{A66D38F8-F858-A342-79B8-A5C14856CA3E}"/>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4" name="Google Shape;450;p12">
                  <a:extLst>
                    <a:ext uri="{FF2B5EF4-FFF2-40B4-BE49-F238E27FC236}">
                      <a16:creationId xmlns:a16="http://schemas.microsoft.com/office/drawing/2014/main" id="{4AB563BE-97B6-483E-EA49-0A41E00AD2B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E28CCAE0-BB0F-3A27-3525-269E7F31583D}"/>
                  </a:ext>
                </a:extLst>
              </p:cNvPr>
              <p:cNvGrpSpPr/>
              <p:nvPr/>
            </p:nvGrpSpPr>
            <p:grpSpPr>
              <a:xfrm rot="-5400000">
                <a:off x="1229146" y="5099277"/>
                <a:ext cx="119575" cy="612586"/>
                <a:chOff x="2244455" y="772894"/>
                <a:chExt cx="94658" cy="485003"/>
              </a:xfrm>
            </p:grpSpPr>
            <p:sp>
              <p:nvSpPr>
                <p:cNvPr id="481" name="Google Shape;452;p12">
                  <a:extLst>
                    <a:ext uri="{FF2B5EF4-FFF2-40B4-BE49-F238E27FC236}">
                      <a16:creationId xmlns:a16="http://schemas.microsoft.com/office/drawing/2014/main" id="{09FDCD9F-B785-6EC5-EE66-2B5AD657673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2" name="Google Shape;453;p12">
                  <a:extLst>
                    <a:ext uri="{FF2B5EF4-FFF2-40B4-BE49-F238E27FC236}">
                      <a16:creationId xmlns:a16="http://schemas.microsoft.com/office/drawing/2014/main" id="{D2B9544F-1B99-4FA0-261D-3C62C8C8630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92F64B-55A6-9F39-5632-7786CBBD1744}"/>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A099103D-BB78-24FF-3A4E-A297E2A8EEB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0" name="Google Shape;456;p12">
                  <a:extLst>
                    <a:ext uri="{FF2B5EF4-FFF2-40B4-BE49-F238E27FC236}">
                      <a16:creationId xmlns:a16="http://schemas.microsoft.com/office/drawing/2014/main" id="{327C35D7-0803-DFCF-67F4-86097F4B12A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06B856F6-43DF-3830-C796-5A6746FF8541}"/>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4075C00B-D0EE-2FB7-A01D-4841884738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DE0685E9-6D11-990A-6675-1BFC964BCBF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97BD50A-5463-9E43-F74E-EF7F128D6804}"/>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7A0AC786-916B-08B5-C867-FD19283926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32E5A956-825E-AABC-31E7-CE074121301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60359E7-B8E7-43A6-42C5-CFE3D21BB1AA}"/>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B49A74B4-6330-AF30-B0C8-ECD9771A53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25274329-AB4D-5027-234A-52EE4D8C3BD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E73B610E-BE68-C864-9364-287516617734}"/>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A9DA43D1-F246-5C78-526C-3E7A0D682C1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5DF1C73D-DD1E-967B-09E7-B0BCA8E0DE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1505529C-BA66-BE98-E146-BE983E146A71}"/>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F8DF1C5B-E499-EAA6-57F9-1C300E5D830E}"/>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308AF27E-2EA9-A533-A2C8-C6BE4AE4E85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88D16CDC-9F4F-F4D7-D101-2282FEB653AF}"/>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457A63FA-8D73-7CA9-4ABC-10B9EB7FC444}"/>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817AEE0F-C775-9521-54AD-A2C72501BEE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B135C24A-96EA-F060-19FB-5E9DA625A975}"/>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CBED0B0F-0B0B-8DBC-1764-38627D6A8D7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E2C764D6-1455-AF4F-B79B-13EFFEAB05FD}"/>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1102" name="Google Shape;478;p12">
            <a:extLst>
              <a:ext uri="{FF2B5EF4-FFF2-40B4-BE49-F238E27FC236}">
                <a16:creationId xmlns:a16="http://schemas.microsoft.com/office/drawing/2014/main" id="{269DD943-F0A4-E272-7FD4-1AFF0E9D54CD}"/>
              </a:ext>
            </a:extLst>
          </p:cNvPr>
          <p:cNvSpPr txBox="1"/>
          <p:nvPr/>
        </p:nvSpPr>
        <p:spPr>
          <a:xfrm>
            <a:off x="2073554" y="1932600"/>
            <a:ext cx="8326988" cy="3293169"/>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Các từ khóa chính được sử dụng trong Exception Handling bao gồm:</a:t>
            </a:r>
            <a:endParaRPr lang="en-US" sz="20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try: Chứa đoạn mã có thể gây ra exception.</a:t>
            </a:r>
            <a:endParaRPr lang="en-US" sz="20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catch: Được sử dụng để xử lý exception nếu nó xảy ra.</a:t>
            </a:r>
            <a:endParaRPr lang="en-US" sz="20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finally: Một khối lệnh sẽ luôn được thực thi sau try-catch, bất kể có xảy ra exception hay không.</a:t>
            </a:r>
            <a:endParaRPr lang="en-US" sz="20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throw: Được sử dụng để ném ra một exception cụ thể.</a:t>
            </a:r>
            <a:endParaRPr lang="en-US" sz="2000" dirty="0">
              <a:solidFill>
                <a:schemeClr val="dk1"/>
              </a:solidFill>
              <a:latin typeface="Times New Roman"/>
              <a:ea typeface="Times New Roman"/>
              <a:cs typeface="Times New Roman"/>
              <a:sym typeface="Times New Roman"/>
            </a:endParaRP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throws: Được sử dụng để khai báo rằng phương thức có thể ném ra một hoặc nhiều exception.</a:t>
            </a:r>
            <a:endParaRPr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6560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 calcmode="lin" valueType="num">
                                      <p:cBhvr additive="base">
                                        <p:cTn id="11" dur="500"/>
                                        <p:tgtEl>
                                          <p:spTgt spid="491"/>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02"/>
                                        </p:tgtEl>
                                        <p:attrNameLst>
                                          <p:attrName>style.visibility</p:attrName>
                                        </p:attrNameLst>
                                      </p:cBhvr>
                                      <p:to>
                                        <p:strVal val="visible"/>
                                      </p:to>
                                    </p:set>
                                    <p:animEffect transition="in" filter="fade">
                                      <p:cBhvr>
                                        <p:cTn id="21"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7" name="Google Shape;487;p13"/>
          <p:cNvGrpSpPr/>
          <p:nvPr/>
        </p:nvGrpSpPr>
        <p:grpSpPr>
          <a:xfrm>
            <a:off x="1626128" y="1156477"/>
            <a:ext cx="8889472" cy="701040"/>
            <a:chOff x="3129129" y="1121776"/>
            <a:chExt cx="5933741" cy="1171624"/>
          </a:xfrm>
        </p:grpSpPr>
        <p:sp>
          <p:nvSpPr>
            <p:cNvPr id="488" name="Google Shape;488;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89" name="Google Shape;489;p1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0" name="Google Shape;490;p13"/>
          <p:cNvSpPr txBox="1"/>
          <p:nvPr/>
        </p:nvSpPr>
        <p:spPr>
          <a:xfrm>
            <a:off x="2583436" y="1257856"/>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Exception Handling</a:t>
            </a:r>
            <a:endParaRPr sz="2400" dirty="0">
              <a:solidFill>
                <a:schemeClr val="dk1"/>
              </a:solidFill>
              <a:latin typeface="Times New Roman"/>
              <a:ea typeface="Times New Roman"/>
              <a:cs typeface="Times New Roman"/>
              <a:sym typeface="Times New Roman"/>
            </a:endParaRPr>
          </a:p>
        </p:txBody>
      </p:sp>
      <p:grpSp>
        <p:nvGrpSpPr>
          <p:cNvPr id="491" name="Google Shape;491;p13"/>
          <p:cNvGrpSpPr/>
          <p:nvPr/>
        </p:nvGrpSpPr>
        <p:grpSpPr>
          <a:xfrm>
            <a:off x="2032723" y="1126383"/>
            <a:ext cx="860201" cy="789889"/>
            <a:chOff x="2912215" y="455848"/>
            <a:chExt cx="1066422" cy="1974366"/>
          </a:xfrm>
        </p:grpSpPr>
        <p:grpSp>
          <p:nvGrpSpPr>
            <p:cNvPr id="492" name="Google Shape;492;p13"/>
            <p:cNvGrpSpPr/>
            <p:nvPr/>
          </p:nvGrpSpPr>
          <p:grpSpPr>
            <a:xfrm>
              <a:off x="2912215" y="455848"/>
              <a:ext cx="1066422" cy="1974366"/>
              <a:chOff x="2996200" y="693603"/>
              <a:chExt cx="1014663" cy="1878543"/>
            </a:xfrm>
          </p:grpSpPr>
          <p:sp>
            <p:nvSpPr>
              <p:cNvPr id="493" name="Google Shape;493;p1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4" name="Google Shape;494;p1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95" name="Google Shape;495;p13"/>
            <p:cNvSpPr txBox="1"/>
            <p:nvPr/>
          </p:nvSpPr>
          <p:spPr>
            <a:xfrm>
              <a:off x="3058306" y="850448"/>
              <a:ext cx="774239" cy="1086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grpSp>
        <p:nvGrpSpPr>
          <p:cNvPr id="2" name="Google Shape;413;p12">
            <a:extLst>
              <a:ext uri="{FF2B5EF4-FFF2-40B4-BE49-F238E27FC236}">
                <a16:creationId xmlns:a16="http://schemas.microsoft.com/office/drawing/2014/main" id="{9B8ECC2B-1CD4-A44C-4B94-2C73B41AEFBE}"/>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90177F1-47D7-7C53-4083-E04D45283FA1}"/>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E15462FF-E131-3D5E-B11B-16623E0733EE}"/>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915ECF41-7DFB-1DEA-923C-DDE55173EA3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FD074533-EFBB-9790-5095-E015E85E7961}"/>
                  </a:ext>
                </a:extLst>
              </p:cNvPr>
              <p:cNvGrpSpPr/>
              <p:nvPr/>
            </p:nvGrpSpPr>
            <p:grpSpPr>
              <a:xfrm rot="-5400000">
                <a:off x="-615716" y="3650191"/>
                <a:ext cx="4402810" cy="296354"/>
                <a:chOff x="2149635" y="1165383"/>
                <a:chExt cx="3485831" cy="234634"/>
              </a:xfrm>
            </p:grpSpPr>
            <p:grpSp>
              <p:nvGrpSpPr>
                <p:cNvPr id="485" name="Google Shape;418;p12">
                  <a:extLst>
                    <a:ext uri="{FF2B5EF4-FFF2-40B4-BE49-F238E27FC236}">
                      <a16:creationId xmlns:a16="http://schemas.microsoft.com/office/drawing/2014/main" id="{52D7344C-0CCB-9C5F-B2B2-62E34CAB0476}"/>
                    </a:ext>
                  </a:extLst>
                </p:cNvPr>
                <p:cNvGrpSpPr/>
                <p:nvPr/>
              </p:nvGrpSpPr>
              <p:grpSpPr>
                <a:xfrm>
                  <a:off x="2149635" y="1165385"/>
                  <a:ext cx="234632" cy="234632"/>
                  <a:chOff x="2483014" y="1114427"/>
                  <a:chExt cx="209550" cy="209550"/>
                </a:xfrm>
              </p:grpSpPr>
              <p:sp>
                <p:nvSpPr>
                  <p:cNvPr id="1035" name="Google Shape;419;p12">
                    <a:extLst>
                      <a:ext uri="{FF2B5EF4-FFF2-40B4-BE49-F238E27FC236}">
                        <a16:creationId xmlns:a16="http://schemas.microsoft.com/office/drawing/2014/main" id="{81845899-0DD3-69C6-A346-B3C646C958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6" name="Google Shape;420;p12">
                    <a:extLst>
                      <a:ext uri="{FF2B5EF4-FFF2-40B4-BE49-F238E27FC236}">
                        <a16:creationId xmlns:a16="http://schemas.microsoft.com/office/drawing/2014/main" id="{3609A531-C968-3BCD-1FAB-A5AC11F912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86" name="Google Shape;421;p12">
                  <a:extLst>
                    <a:ext uri="{FF2B5EF4-FFF2-40B4-BE49-F238E27FC236}">
                      <a16:creationId xmlns:a16="http://schemas.microsoft.com/office/drawing/2014/main" id="{91C1CD08-09A5-5097-5490-CA4F8C4607F6}"/>
                    </a:ext>
                  </a:extLst>
                </p:cNvPr>
                <p:cNvGrpSpPr/>
                <p:nvPr/>
              </p:nvGrpSpPr>
              <p:grpSpPr>
                <a:xfrm>
                  <a:off x="2510880" y="1165385"/>
                  <a:ext cx="234632" cy="234632"/>
                  <a:chOff x="2483014" y="1114427"/>
                  <a:chExt cx="209550" cy="209550"/>
                </a:xfrm>
              </p:grpSpPr>
              <p:sp>
                <p:nvSpPr>
                  <p:cNvPr id="1033" name="Google Shape;422;p12">
                    <a:extLst>
                      <a:ext uri="{FF2B5EF4-FFF2-40B4-BE49-F238E27FC236}">
                        <a16:creationId xmlns:a16="http://schemas.microsoft.com/office/drawing/2014/main" id="{0E3B306D-068D-F429-BAD8-4135211223F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4" name="Google Shape;423;p12">
                    <a:extLst>
                      <a:ext uri="{FF2B5EF4-FFF2-40B4-BE49-F238E27FC236}">
                        <a16:creationId xmlns:a16="http://schemas.microsoft.com/office/drawing/2014/main" id="{B6DF2AA1-2020-3EAA-74C3-5F2322A61DBC}"/>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6" name="Google Shape;424;p12">
                  <a:extLst>
                    <a:ext uri="{FF2B5EF4-FFF2-40B4-BE49-F238E27FC236}">
                      <a16:creationId xmlns:a16="http://schemas.microsoft.com/office/drawing/2014/main" id="{26780138-B57B-8391-07F2-847DE06CEAB7}"/>
                    </a:ext>
                  </a:extLst>
                </p:cNvPr>
                <p:cNvGrpSpPr/>
                <p:nvPr/>
              </p:nvGrpSpPr>
              <p:grpSpPr>
                <a:xfrm>
                  <a:off x="2872124" y="1165385"/>
                  <a:ext cx="234632" cy="234632"/>
                  <a:chOff x="2483014" y="1114427"/>
                  <a:chExt cx="209550" cy="209550"/>
                </a:xfrm>
              </p:grpSpPr>
              <p:sp>
                <p:nvSpPr>
                  <p:cNvPr id="1031" name="Google Shape;425;p12">
                    <a:extLst>
                      <a:ext uri="{FF2B5EF4-FFF2-40B4-BE49-F238E27FC236}">
                        <a16:creationId xmlns:a16="http://schemas.microsoft.com/office/drawing/2014/main" id="{6C74BA3C-3A2C-88ED-F0E9-98D53F4835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2" name="Google Shape;426;p12">
                    <a:extLst>
                      <a:ext uri="{FF2B5EF4-FFF2-40B4-BE49-F238E27FC236}">
                        <a16:creationId xmlns:a16="http://schemas.microsoft.com/office/drawing/2014/main" id="{C3CF6548-5F8D-83EA-D7FE-0AB29FEE415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7" name="Google Shape;427;p12">
                  <a:extLst>
                    <a:ext uri="{FF2B5EF4-FFF2-40B4-BE49-F238E27FC236}">
                      <a16:creationId xmlns:a16="http://schemas.microsoft.com/office/drawing/2014/main" id="{2B063E80-E8A3-B14B-5BB5-2254E66FD8F5}"/>
                    </a:ext>
                  </a:extLst>
                </p:cNvPr>
                <p:cNvGrpSpPr/>
                <p:nvPr/>
              </p:nvGrpSpPr>
              <p:grpSpPr>
                <a:xfrm>
                  <a:off x="3233369" y="1165385"/>
                  <a:ext cx="234632" cy="234632"/>
                  <a:chOff x="2483014" y="1114427"/>
                  <a:chExt cx="209550" cy="209550"/>
                </a:xfrm>
              </p:grpSpPr>
              <p:sp>
                <p:nvSpPr>
                  <p:cNvPr id="1029" name="Google Shape;428;p12">
                    <a:extLst>
                      <a:ext uri="{FF2B5EF4-FFF2-40B4-BE49-F238E27FC236}">
                        <a16:creationId xmlns:a16="http://schemas.microsoft.com/office/drawing/2014/main" id="{DD6EA3F7-60BE-010F-F330-F153820BFDE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30" name="Google Shape;429;p12">
                    <a:extLst>
                      <a:ext uri="{FF2B5EF4-FFF2-40B4-BE49-F238E27FC236}">
                        <a16:creationId xmlns:a16="http://schemas.microsoft.com/office/drawing/2014/main" id="{1003FC5E-BA95-A9C4-7845-C2C3D949C93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8" name="Google Shape;430;p12">
                  <a:extLst>
                    <a:ext uri="{FF2B5EF4-FFF2-40B4-BE49-F238E27FC236}">
                      <a16:creationId xmlns:a16="http://schemas.microsoft.com/office/drawing/2014/main" id="{CA1BA753-1D75-EE09-4B33-AB86FBC8E595}"/>
                    </a:ext>
                  </a:extLst>
                </p:cNvPr>
                <p:cNvGrpSpPr/>
                <p:nvPr/>
              </p:nvGrpSpPr>
              <p:grpSpPr>
                <a:xfrm>
                  <a:off x="3594615" y="1165383"/>
                  <a:ext cx="234632" cy="234632"/>
                  <a:chOff x="2483014" y="1114427"/>
                  <a:chExt cx="209550" cy="209550"/>
                </a:xfrm>
              </p:grpSpPr>
              <p:sp>
                <p:nvSpPr>
                  <p:cNvPr id="1026" name="Google Shape;431;p12">
                    <a:extLst>
                      <a:ext uri="{FF2B5EF4-FFF2-40B4-BE49-F238E27FC236}">
                        <a16:creationId xmlns:a16="http://schemas.microsoft.com/office/drawing/2014/main" id="{3B5ADCB3-992B-54A1-B48E-81302871E2D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27" name="Google Shape;432;p12">
                    <a:extLst>
                      <a:ext uri="{FF2B5EF4-FFF2-40B4-BE49-F238E27FC236}">
                        <a16:creationId xmlns:a16="http://schemas.microsoft.com/office/drawing/2014/main" id="{5B5BED97-230C-F803-392F-409D9994F30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99" name="Google Shape;433;p12">
                  <a:extLst>
                    <a:ext uri="{FF2B5EF4-FFF2-40B4-BE49-F238E27FC236}">
                      <a16:creationId xmlns:a16="http://schemas.microsoft.com/office/drawing/2014/main" id="{343C7FC0-2F4A-4E4B-1CD6-7A44DF2CEB5E}"/>
                    </a:ext>
                  </a:extLst>
                </p:cNvPr>
                <p:cNvGrpSpPr/>
                <p:nvPr/>
              </p:nvGrpSpPr>
              <p:grpSpPr>
                <a:xfrm>
                  <a:off x="3955858" y="1165384"/>
                  <a:ext cx="234632" cy="234632"/>
                  <a:chOff x="2483014" y="1114427"/>
                  <a:chExt cx="209550" cy="209550"/>
                </a:xfrm>
              </p:grpSpPr>
              <p:sp>
                <p:nvSpPr>
                  <p:cNvPr id="1024" name="Google Shape;434;p12">
                    <a:extLst>
                      <a:ext uri="{FF2B5EF4-FFF2-40B4-BE49-F238E27FC236}">
                        <a16:creationId xmlns:a16="http://schemas.microsoft.com/office/drawing/2014/main" id="{0EAB10A4-9F79-616E-AC41-80E2972903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025" name="Google Shape;435;p12">
                    <a:extLst>
                      <a:ext uri="{FF2B5EF4-FFF2-40B4-BE49-F238E27FC236}">
                        <a16:creationId xmlns:a16="http://schemas.microsoft.com/office/drawing/2014/main" id="{94426BCD-34A2-86C8-491E-359B6E1ADFEC}"/>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0" name="Google Shape;436;p12">
                  <a:extLst>
                    <a:ext uri="{FF2B5EF4-FFF2-40B4-BE49-F238E27FC236}">
                      <a16:creationId xmlns:a16="http://schemas.microsoft.com/office/drawing/2014/main" id="{50A0EBE8-A929-2CA9-8C3C-F6B427EF7818}"/>
                    </a:ext>
                  </a:extLst>
                </p:cNvPr>
                <p:cNvGrpSpPr/>
                <p:nvPr/>
              </p:nvGrpSpPr>
              <p:grpSpPr>
                <a:xfrm>
                  <a:off x="4317103" y="1165384"/>
                  <a:ext cx="234632" cy="234632"/>
                  <a:chOff x="2483014" y="1114427"/>
                  <a:chExt cx="209550" cy="209550"/>
                </a:xfrm>
              </p:grpSpPr>
              <p:sp>
                <p:nvSpPr>
                  <p:cNvPr id="510" name="Google Shape;437;p12">
                    <a:extLst>
                      <a:ext uri="{FF2B5EF4-FFF2-40B4-BE49-F238E27FC236}">
                        <a16:creationId xmlns:a16="http://schemas.microsoft.com/office/drawing/2014/main" id="{D7A4C38E-75BD-1400-D408-547E9E77B184}"/>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1" name="Google Shape;438;p12">
                    <a:extLst>
                      <a:ext uri="{FF2B5EF4-FFF2-40B4-BE49-F238E27FC236}">
                        <a16:creationId xmlns:a16="http://schemas.microsoft.com/office/drawing/2014/main" id="{ED07DCAF-01A3-6D85-22E3-28D55F0F2A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1" name="Google Shape;439;p12">
                  <a:extLst>
                    <a:ext uri="{FF2B5EF4-FFF2-40B4-BE49-F238E27FC236}">
                      <a16:creationId xmlns:a16="http://schemas.microsoft.com/office/drawing/2014/main" id="{AB46E437-CB1D-8907-9F36-9CFF77DD675E}"/>
                    </a:ext>
                  </a:extLst>
                </p:cNvPr>
                <p:cNvGrpSpPr/>
                <p:nvPr/>
              </p:nvGrpSpPr>
              <p:grpSpPr>
                <a:xfrm>
                  <a:off x="4678347" y="1165384"/>
                  <a:ext cx="234632" cy="234632"/>
                  <a:chOff x="2483014" y="1114427"/>
                  <a:chExt cx="209550" cy="209550"/>
                </a:xfrm>
              </p:grpSpPr>
              <p:sp>
                <p:nvSpPr>
                  <p:cNvPr id="508" name="Google Shape;440;p12">
                    <a:extLst>
                      <a:ext uri="{FF2B5EF4-FFF2-40B4-BE49-F238E27FC236}">
                        <a16:creationId xmlns:a16="http://schemas.microsoft.com/office/drawing/2014/main" id="{A34D53FD-F1ED-E80B-7EEF-3D5FC55FD3B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9" name="Google Shape;441;p12">
                    <a:extLst>
                      <a:ext uri="{FF2B5EF4-FFF2-40B4-BE49-F238E27FC236}">
                        <a16:creationId xmlns:a16="http://schemas.microsoft.com/office/drawing/2014/main" id="{452D22D0-FAAE-2926-A56B-56E84DE55DE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2" name="Google Shape;442;p12">
                  <a:extLst>
                    <a:ext uri="{FF2B5EF4-FFF2-40B4-BE49-F238E27FC236}">
                      <a16:creationId xmlns:a16="http://schemas.microsoft.com/office/drawing/2014/main" id="{170D95A8-709A-6B39-70CF-229F01823BA0}"/>
                    </a:ext>
                  </a:extLst>
                </p:cNvPr>
                <p:cNvGrpSpPr/>
                <p:nvPr/>
              </p:nvGrpSpPr>
              <p:grpSpPr>
                <a:xfrm>
                  <a:off x="5039590" y="1165384"/>
                  <a:ext cx="234632" cy="234632"/>
                  <a:chOff x="2483014" y="1114427"/>
                  <a:chExt cx="209550" cy="209550"/>
                </a:xfrm>
              </p:grpSpPr>
              <p:sp>
                <p:nvSpPr>
                  <p:cNvPr id="506" name="Google Shape;443;p12">
                    <a:extLst>
                      <a:ext uri="{FF2B5EF4-FFF2-40B4-BE49-F238E27FC236}">
                        <a16:creationId xmlns:a16="http://schemas.microsoft.com/office/drawing/2014/main" id="{00BC78A3-7D5E-BFD9-A393-A7711C12556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7" name="Google Shape;444;p12">
                    <a:extLst>
                      <a:ext uri="{FF2B5EF4-FFF2-40B4-BE49-F238E27FC236}">
                        <a16:creationId xmlns:a16="http://schemas.microsoft.com/office/drawing/2014/main" id="{1C3A414D-E4E9-FEA9-94D8-B68D419883F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03" name="Google Shape;445;p12">
                  <a:extLst>
                    <a:ext uri="{FF2B5EF4-FFF2-40B4-BE49-F238E27FC236}">
                      <a16:creationId xmlns:a16="http://schemas.microsoft.com/office/drawing/2014/main" id="{EBD4F3F9-E311-2CE8-F298-66D31C27D922}"/>
                    </a:ext>
                  </a:extLst>
                </p:cNvPr>
                <p:cNvGrpSpPr/>
                <p:nvPr/>
              </p:nvGrpSpPr>
              <p:grpSpPr>
                <a:xfrm>
                  <a:off x="5400834" y="1165384"/>
                  <a:ext cx="234632" cy="234632"/>
                  <a:chOff x="2483014" y="1114427"/>
                  <a:chExt cx="209550" cy="209550"/>
                </a:xfrm>
              </p:grpSpPr>
              <p:sp>
                <p:nvSpPr>
                  <p:cNvPr id="504" name="Google Shape;446;p12">
                    <a:extLst>
                      <a:ext uri="{FF2B5EF4-FFF2-40B4-BE49-F238E27FC236}">
                        <a16:creationId xmlns:a16="http://schemas.microsoft.com/office/drawing/2014/main" id="{F98D785F-B3FF-DC8D-1E63-64007234EAE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05" name="Google Shape;447;p12">
                    <a:extLst>
                      <a:ext uri="{FF2B5EF4-FFF2-40B4-BE49-F238E27FC236}">
                        <a16:creationId xmlns:a16="http://schemas.microsoft.com/office/drawing/2014/main" id="{BBAE42D0-B9F9-D980-AD5B-76DBA663F5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D57B6BB5-22B7-3A0C-6FEB-75D35D70C610}"/>
                  </a:ext>
                </a:extLst>
              </p:cNvPr>
              <p:cNvGrpSpPr/>
              <p:nvPr/>
            </p:nvGrpSpPr>
            <p:grpSpPr>
              <a:xfrm rot="-5400000">
                <a:off x="1229146" y="5557333"/>
                <a:ext cx="119575" cy="612586"/>
                <a:chOff x="2244455" y="772894"/>
                <a:chExt cx="94658" cy="485003"/>
              </a:xfrm>
            </p:grpSpPr>
            <p:sp>
              <p:nvSpPr>
                <p:cNvPr id="483" name="Google Shape;449;p12">
                  <a:extLst>
                    <a:ext uri="{FF2B5EF4-FFF2-40B4-BE49-F238E27FC236}">
                      <a16:creationId xmlns:a16="http://schemas.microsoft.com/office/drawing/2014/main" id="{A66D38F8-F858-A342-79B8-A5C14856CA3E}"/>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4" name="Google Shape;450;p12">
                  <a:extLst>
                    <a:ext uri="{FF2B5EF4-FFF2-40B4-BE49-F238E27FC236}">
                      <a16:creationId xmlns:a16="http://schemas.microsoft.com/office/drawing/2014/main" id="{4AB563BE-97B6-483E-EA49-0A41E00AD2B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E28CCAE0-BB0F-3A27-3525-269E7F31583D}"/>
                  </a:ext>
                </a:extLst>
              </p:cNvPr>
              <p:cNvGrpSpPr/>
              <p:nvPr/>
            </p:nvGrpSpPr>
            <p:grpSpPr>
              <a:xfrm rot="-5400000">
                <a:off x="1229146" y="5099277"/>
                <a:ext cx="119575" cy="612586"/>
                <a:chOff x="2244455" y="772894"/>
                <a:chExt cx="94658" cy="485003"/>
              </a:xfrm>
            </p:grpSpPr>
            <p:sp>
              <p:nvSpPr>
                <p:cNvPr id="481" name="Google Shape;452;p12">
                  <a:extLst>
                    <a:ext uri="{FF2B5EF4-FFF2-40B4-BE49-F238E27FC236}">
                      <a16:creationId xmlns:a16="http://schemas.microsoft.com/office/drawing/2014/main" id="{09FDCD9F-B785-6EC5-EE66-2B5AD657673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2" name="Google Shape;453;p12">
                  <a:extLst>
                    <a:ext uri="{FF2B5EF4-FFF2-40B4-BE49-F238E27FC236}">
                      <a16:creationId xmlns:a16="http://schemas.microsoft.com/office/drawing/2014/main" id="{D2B9544F-1B99-4FA0-261D-3C62C8C8630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92F64B-55A6-9F39-5632-7786CBBD1744}"/>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A099103D-BB78-24FF-3A4E-A297E2A8EEB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80" name="Google Shape;456;p12">
                  <a:extLst>
                    <a:ext uri="{FF2B5EF4-FFF2-40B4-BE49-F238E27FC236}">
                      <a16:creationId xmlns:a16="http://schemas.microsoft.com/office/drawing/2014/main" id="{327C35D7-0803-DFCF-67F4-86097F4B12A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06B856F6-43DF-3830-C796-5A6746FF8541}"/>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4075C00B-D0EE-2FB7-A01D-4841884738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DE0685E9-6D11-990A-6675-1BFC964BCBF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97BD50A-5463-9E43-F74E-EF7F128D6804}"/>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7A0AC786-916B-08B5-C867-FD19283926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32E5A956-825E-AABC-31E7-CE074121301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60359E7-B8E7-43A6-42C5-CFE3D21BB1AA}"/>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B49A74B4-6330-AF30-B0C8-ECD9771A53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25274329-AB4D-5027-234A-52EE4D8C3BD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E73B610E-BE68-C864-9364-287516617734}"/>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A9DA43D1-F246-5C78-526C-3E7A0D682C1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5DF1C73D-DD1E-967B-09E7-B0BCA8E0DE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1505529C-BA66-BE98-E146-BE983E146A71}"/>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F8DF1C5B-E499-EAA6-57F9-1C300E5D830E}"/>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308AF27E-2EA9-A533-A2C8-C6BE4AE4E85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88D16CDC-9F4F-F4D7-D101-2282FEB653AF}"/>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457A63FA-8D73-7CA9-4ABC-10B9EB7FC444}"/>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817AEE0F-C775-9521-54AD-A2C72501BEE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B135C24A-96EA-F060-19FB-5E9DA625A975}"/>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CBED0B0F-0B0B-8DBC-1764-38627D6A8D7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E2C764D6-1455-AF4F-B79B-13EFFEAB05FD}"/>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1102" name="Google Shape;478;p12">
            <a:extLst>
              <a:ext uri="{FF2B5EF4-FFF2-40B4-BE49-F238E27FC236}">
                <a16:creationId xmlns:a16="http://schemas.microsoft.com/office/drawing/2014/main" id="{269DD943-F0A4-E272-7FD4-1AFF0E9D54CD}"/>
              </a:ext>
            </a:extLst>
          </p:cNvPr>
          <p:cNvSpPr txBox="1"/>
          <p:nvPr/>
        </p:nvSpPr>
        <p:spPr>
          <a:xfrm>
            <a:off x="2073554" y="1932600"/>
            <a:ext cx="8326988" cy="3293169"/>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Java phân loại các ngoại lệ thành hai loại chính:</a:t>
            </a:r>
            <a:endParaRPr lang="en-US" sz="2000" dirty="0">
              <a:solidFill>
                <a:schemeClr val="dk1"/>
              </a:solidFill>
              <a:latin typeface="Times New Roman"/>
              <a:ea typeface="Times New Roman"/>
              <a:cs typeface="Times New Roman"/>
              <a:sym typeface="Times New Roman"/>
            </a:endParaRPr>
          </a:p>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Checked Exceptions: Các ngoại lệ mà chương trình bắt buộc phải xử lý (thông qua try-catch hoặc khai báo throws). Ví dụ: IOException, SQLException.</a:t>
            </a:r>
            <a:endParaRPr lang="en-US" sz="2000" dirty="0">
              <a:solidFill>
                <a:schemeClr val="dk1"/>
              </a:solidFill>
              <a:latin typeface="Times New Roman"/>
              <a:ea typeface="Times New Roman"/>
              <a:cs typeface="Times New Roman"/>
              <a:sym typeface="Times New Roman"/>
            </a:endParaRPr>
          </a:p>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Unchecked Exceptions: Các ngoại lệ phát sinh do lỗi lập trình, không bắt buộc phải xử lý. Ví dụ: NullPointerException, ArrayIndexOutOfBoundsException. Tất cả các ngoại lệ này là lớp con của RuntimeException.</a:t>
            </a:r>
            <a:endParaRPr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3920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 calcmode="lin" valueType="num">
                                      <p:cBhvr additive="base">
                                        <p:cTn id="11" dur="500"/>
                                        <p:tgtEl>
                                          <p:spTgt spid="491"/>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02"/>
                                        </p:tgtEl>
                                        <p:attrNameLst>
                                          <p:attrName>style.visibility</p:attrName>
                                        </p:attrNameLst>
                                      </p:cBhvr>
                                      <p:to>
                                        <p:strVal val="visible"/>
                                      </p:to>
                                    </p:set>
                                    <p:animEffect transition="in" filter="fade">
                                      <p:cBhvr>
                                        <p:cTn id="21" dur="5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pSp>
        <p:nvGrpSpPr>
          <p:cNvPr id="75" name="Google Shape;75;p2"/>
          <p:cNvGrpSpPr/>
          <p:nvPr/>
        </p:nvGrpSpPr>
        <p:grpSpPr>
          <a:xfrm>
            <a:off x="358627" y="2689935"/>
            <a:ext cx="1930140" cy="1756753"/>
            <a:chOff x="2553093" y="952901"/>
            <a:chExt cx="2096908" cy="1866900"/>
          </a:xfrm>
        </p:grpSpPr>
        <p:sp>
          <p:nvSpPr>
            <p:cNvPr id="76" name="Google Shape;76;p2"/>
            <p:cNvSpPr/>
            <p:nvPr/>
          </p:nvSpPr>
          <p:spPr>
            <a:xfrm>
              <a:off x="2553093" y="952901"/>
              <a:ext cx="1866900" cy="1866900"/>
            </a:xfrm>
            <a:prstGeom prst="ellipse">
              <a:avLst/>
            </a:prstGeom>
            <a:gradFill>
              <a:gsLst>
                <a:gs pos="0">
                  <a:srgbClr val="F5F5F5"/>
                </a:gs>
                <a:gs pos="100000">
                  <a:srgbClr val="D8D8D8"/>
                </a:gs>
              </a:gsLst>
              <a:lin ang="2700000" scaled="0"/>
            </a:gradFill>
            <a:ln w="222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7" name="Google Shape;77;p2"/>
            <p:cNvSpPr/>
            <p:nvPr/>
          </p:nvSpPr>
          <p:spPr>
            <a:xfrm>
              <a:off x="3008704" y="1150504"/>
              <a:ext cx="1429346" cy="1429345"/>
            </a:xfrm>
            <a:prstGeom prst="ellipse">
              <a:avLst/>
            </a:prstGeom>
            <a:solidFill>
              <a:srgbClr val="F2F2F2"/>
            </a:solidFill>
            <a:ln w="222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8" name="Google Shape;78;p2"/>
            <p:cNvSpPr txBox="1"/>
            <p:nvPr/>
          </p:nvSpPr>
          <p:spPr>
            <a:xfrm>
              <a:off x="2783718" y="1324275"/>
              <a:ext cx="1866283" cy="12724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663A77"/>
                  </a:solidFill>
                  <a:latin typeface="Times New Roman"/>
                  <a:ea typeface="Times New Roman"/>
                  <a:cs typeface="Times New Roman"/>
                  <a:sym typeface="Times New Roman"/>
                </a:rPr>
                <a:t>NỘI DUNG</a:t>
              </a:r>
              <a:endParaRPr sz="2800" b="1" i="0" u="none" strike="noStrike" cap="none">
                <a:solidFill>
                  <a:srgbClr val="663A77"/>
                </a:solidFill>
                <a:latin typeface="Times New Roman"/>
                <a:ea typeface="Times New Roman"/>
                <a:cs typeface="Times New Roman"/>
                <a:sym typeface="Times New Roman"/>
              </a:endParaRPr>
            </a:p>
          </p:txBody>
        </p:sp>
      </p:grpSp>
      <p:grpSp>
        <p:nvGrpSpPr>
          <p:cNvPr id="79" name="Google Shape;79;p2"/>
          <p:cNvGrpSpPr/>
          <p:nvPr/>
        </p:nvGrpSpPr>
        <p:grpSpPr>
          <a:xfrm>
            <a:off x="2139124" y="1571215"/>
            <a:ext cx="805150" cy="718592"/>
            <a:chOff x="3262497" y="1084626"/>
            <a:chExt cx="1126854" cy="958123"/>
          </a:xfrm>
        </p:grpSpPr>
        <p:grpSp>
          <p:nvGrpSpPr>
            <p:cNvPr id="80" name="Google Shape;80;p2"/>
            <p:cNvGrpSpPr/>
            <p:nvPr/>
          </p:nvGrpSpPr>
          <p:grpSpPr>
            <a:xfrm>
              <a:off x="3262497" y="1084626"/>
              <a:ext cx="1126854" cy="958123"/>
              <a:chOff x="2892834" y="1141776"/>
              <a:chExt cx="1126854" cy="958123"/>
            </a:xfrm>
          </p:grpSpPr>
          <p:sp>
            <p:nvSpPr>
              <p:cNvPr id="81" name="Google Shape;81;p2"/>
              <p:cNvSpPr/>
              <p:nvPr/>
            </p:nvSpPr>
            <p:spPr>
              <a:xfrm>
                <a:off x="2943363" y="114177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2" name="Google Shape;82;p2"/>
              <p:cNvSpPr/>
              <p:nvPr/>
            </p:nvSpPr>
            <p:spPr>
              <a:xfrm>
                <a:off x="2892834" y="1178024"/>
                <a:ext cx="1063215" cy="901028"/>
              </a:xfrm>
              <a:prstGeom prst="roundRect">
                <a:avLst>
                  <a:gd name="adj" fmla="val 13889"/>
                </a:avLst>
              </a:prstGeom>
              <a:solidFill>
                <a:srgbClr val="FFB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3" name="Google Shape;83;p2"/>
            <p:cNvSpPr txBox="1"/>
            <p:nvPr/>
          </p:nvSpPr>
          <p:spPr>
            <a:xfrm>
              <a:off x="3266480" y="1209433"/>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01</a:t>
              </a:r>
              <a:endParaRPr sz="2800" b="0" i="0" u="none" strike="noStrike" cap="none">
                <a:solidFill>
                  <a:schemeClr val="lt1"/>
                </a:solidFill>
                <a:latin typeface="Impact"/>
                <a:ea typeface="Impact"/>
                <a:cs typeface="Impact"/>
                <a:sym typeface="Impact"/>
              </a:endParaRPr>
            </a:p>
          </p:txBody>
        </p:sp>
      </p:grpSp>
      <p:grpSp>
        <p:nvGrpSpPr>
          <p:cNvPr id="84" name="Google Shape;84;p2"/>
          <p:cNvGrpSpPr/>
          <p:nvPr/>
        </p:nvGrpSpPr>
        <p:grpSpPr>
          <a:xfrm>
            <a:off x="2143179" y="2408314"/>
            <a:ext cx="801094" cy="803410"/>
            <a:chOff x="3142025" y="2335585"/>
            <a:chExt cx="1161462" cy="966191"/>
          </a:xfrm>
        </p:grpSpPr>
        <p:grpSp>
          <p:nvGrpSpPr>
            <p:cNvPr id="85" name="Google Shape;85;p2"/>
            <p:cNvGrpSpPr/>
            <p:nvPr/>
          </p:nvGrpSpPr>
          <p:grpSpPr>
            <a:xfrm>
              <a:off x="3155526" y="2335585"/>
              <a:ext cx="1147961" cy="966191"/>
              <a:chOff x="2785863" y="1141409"/>
              <a:chExt cx="1147961" cy="966191"/>
            </a:xfrm>
          </p:grpSpPr>
          <p:sp>
            <p:nvSpPr>
              <p:cNvPr id="86" name="Google Shape;86;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7" name="Google Shape;87;p2"/>
              <p:cNvSpPr/>
              <p:nvPr/>
            </p:nvSpPr>
            <p:spPr>
              <a:xfrm>
                <a:off x="2785863" y="1141409"/>
                <a:ext cx="1063215" cy="901028"/>
              </a:xfrm>
              <a:prstGeom prst="roundRect">
                <a:avLst>
                  <a:gd name="adj" fmla="val 13889"/>
                </a:avLst>
              </a:prstGeom>
              <a:solidFill>
                <a:srgbClr val="01AC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8" name="Google Shape;88;p2"/>
            <p:cNvSpPr txBox="1"/>
            <p:nvPr/>
          </p:nvSpPr>
          <p:spPr>
            <a:xfrm>
              <a:off x="3142025" y="2450258"/>
              <a:ext cx="1088129" cy="6292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02</a:t>
              </a:r>
              <a:endParaRPr sz="2800" b="0" i="0" u="none" strike="noStrike" cap="none">
                <a:solidFill>
                  <a:schemeClr val="lt1"/>
                </a:solidFill>
                <a:latin typeface="Impact"/>
                <a:ea typeface="Impact"/>
                <a:cs typeface="Impact"/>
                <a:sym typeface="Impact"/>
              </a:endParaRPr>
            </a:p>
          </p:txBody>
        </p:sp>
      </p:grpSp>
      <p:grpSp>
        <p:nvGrpSpPr>
          <p:cNvPr id="89" name="Google Shape;89;p2"/>
          <p:cNvGrpSpPr/>
          <p:nvPr/>
        </p:nvGrpSpPr>
        <p:grpSpPr>
          <a:xfrm>
            <a:off x="2116678" y="3258986"/>
            <a:ext cx="787200" cy="718592"/>
            <a:chOff x="3227162" y="3591385"/>
            <a:chExt cx="1089578" cy="958123"/>
          </a:xfrm>
        </p:grpSpPr>
        <p:grpSp>
          <p:nvGrpSpPr>
            <p:cNvPr id="90" name="Google Shape;90;p2"/>
            <p:cNvGrpSpPr/>
            <p:nvPr/>
          </p:nvGrpSpPr>
          <p:grpSpPr>
            <a:xfrm>
              <a:off x="3227162" y="3591385"/>
              <a:ext cx="1089578" cy="958123"/>
              <a:chOff x="2857499" y="1149477"/>
              <a:chExt cx="1089578" cy="958123"/>
            </a:xfrm>
          </p:grpSpPr>
          <p:sp>
            <p:nvSpPr>
              <p:cNvPr id="91" name="Google Shape;91;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92" name="Google Shape;92;p2"/>
              <p:cNvSpPr/>
              <p:nvPr/>
            </p:nvSpPr>
            <p:spPr>
              <a:xfrm>
                <a:off x="2883862" y="1159582"/>
                <a:ext cx="1063215" cy="901028"/>
              </a:xfrm>
              <a:prstGeom prst="roundRect">
                <a:avLst>
                  <a:gd name="adj" fmla="val 13889"/>
                </a:avLst>
              </a:prstGeom>
              <a:solidFill>
                <a:srgbClr val="E870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93" name="Google Shape;93;p2"/>
            <p:cNvSpPr txBox="1"/>
            <p:nvPr/>
          </p:nvSpPr>
          <p:spPr>
            <a:xfrm>
              <a:off x="3250771" y="3701112"/>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03</a:t>
              </a:r>
              <a:endParaRPr sz="2800" b="0" i="0" u="none" strike="noStrike" cap="none">
                <a:solidFill>
                  <a:schemeClr val="lt1"/>
                </a:solidFill>
                <a:latin typeface="Impact"/>
                <a:ea typeface="Impact"/>
                <a:cs typeface="Impact"/>
                <a:sym typeface="Impact"/>
              </a:endParaRPr>
            </a:p>
          </p:txBody>
        </p:sp>
      </p:grpSp>
      <p:grpSp>
        <p:nvGrpSpPr>
          <p:cNvPr id="99" name="Google Shape;99;p2"/>
          <p:cNvGrpSpPr/>
          <p:nvPr/>
        </p:nvGrpSpPr>
        <p:grpSpPr>
          <a:xfrm>
            <a:off x="3315327" y="1598401"/>
            <a:ext cx="6428734" cy="675771"/>
            <a:chOff x="4555084" y="1092328"/>
            <a:chExt cx="4697323" cy="1150809"/>
          </a:xfrm>
        </p:grpSpPr>
        <p:pic>
          <p:nvPicPr>
            <p:cNvPr id="100" name="Google Shape;100;p2"/>
            <p:cNvPicPr preferRelativeResize="0"/>
            <p:nvPr/>
          </p:nvPicPr>
          <p:blipFill rotWithShape="1">
            <a:blip r:embed="rId3">
              <a:alphaModFix/>
            </a:blip>
            <a:srcRect t="76775"/>
            <a:stretch/>
          </p:blipFill>
          <p:spPr>
            <a:xfrm>
              <a:off x="4926460" y="2041830"/>
              <a:ext cx="3646270" cy="201307"/>
            </a:xfrm>
            <a:prstGeom prst="rect">
              <a:avLst/>
            </a:prstGeom>
            <a:noFill/>
            <a:ln>
              <a:noFill/>
            </a:ln>
          </p:spPr>
        </p:pic>
        <p:grpSp>
          <p:nvGrpSpPr>
            <p:cNvPr id="101" name="Google Shape;101;p2"/>
            <p:cNvGrpSpPr/>
            <p:nvPr/>
          </p:nvGrpSpPr>
          <p:grpSpPr>
            <a:xfrm>
              <a:off x="4555084" y="1092328"/>
              <a:ext cx="4697323" cy="974451"/>
              <a:chOff x="4555084" y="1092328"/>
              <a:chExt cx="4697323" cy="974451"/>
            </a:xfrm>
          </p:grpSpPr>
          <p:pic>
            <p:nvPicPr>
              <p:cNvPr id="102" name="Google Shape;102;p2"/>
              <p:cNvPicPr preferRelativeResize="0"/>
              <p:nvPr/>
            </p:nvPicPr>
            <p:blipFill rotWithShape="1">
              <a:blip r:embed="rId3">
                <a:alphaModFix/>
              </a:blip>
              <a:srcRect t="76775"/>
              <a:stretch/>
            </p:blipFill>
            <p:spPr>
              <a:xfrm rot="-5400000">
                <a:off x="8600149" y="1414521"/>
                <a:ext cx="958122" cy="346394"/>
              </a:xfrm>
              <a:prstGeom prst="rect">
                <a:avLst/>
              </a:prstGeom>
              <a:noFill/>
              <a:ln>
                <a:noFill/>
              </a:ln>
            </p:spPr>
          </p:pic>
          <p:sp>
            <p:nvSpPr>
              <p:cNvPr id="103" name="Google Shape;103;p2"/>
              <p:cNvSpPr/>
              <p:nvPr/>
            </p:nvSpPr>
            <p:spPr>
              <a:xfrm>
                <a:off x="4555084" y="1092328"/>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04" name="Google Shape;104;p2"/>
          <p:cNvGrpSpPr/>
          <p:nvPr/>
        </p:nvGrpSpPr>
        <p:grpSpPr>
          <a:xfrm>
            <a:off x="3224702" y="2413585"/>
            <a:ext cx="6523831" cy="735609"/>
            <a:chOff x="4555084" y="2343654"/>
            <a:chExt cx="4697324" cy="1145415"/>
          </a:xfrm>
        </p:grpSpPr>
        <p:pic>
          <p:nvPicPr>
            <p:cNvPr id="105" name="Google Shape;105;p2"/>
            <p:cNvPicPr preferRelativeResize="0"/>
            <p:nvPr/>
          </p:nvPicPr>
          <p:blipFill rotWithShape="1">
            <a:blip r:embed="rId3">
              <a:alphaModFix/>
            </a:blip>
            <a:srcRect t="76775"/>
            <a:stretch/>
          </p:blipFill>
          <p:spPr>
            <a:xfrm>
              <a:off x="4926460" y="3287762"/>
              <a:ext cx="3646270" cy="201307"/>
            </a:xfrm>
            <a:prstGeom prst="rect">
              <a:avLst/>
            </a:prstGeom>
            <a:noFill/>
            <a:ln>
              <a:noFill/>
            </a:ln>
          </p:spPr>
        </p:pic>
        <p:grpSp>
          <p:nvGrpSpPr>
            <p:cNvPr id="106" name="Google Shape;106;p2"/>
            <p:cNvGrpSpPr/>
            <p:nvPr/>
          </p:nvGrpSpPr>
          <p:grpSpPr>
            <a:xfrm>
              <a:off x="4555084" y="2343654"/>
              <a:ext cx="4697324" cy="974451"/>
              <a:chOff x="4555084" y="2343654"/>
              <a:chExt cx="4697324" cy="974451"/>
            </a:xfrm>
          </p:grpSpPr>
          <p:pic>
            <p:nvPicPr>
              <p:cNvPr id="107" name="Google Shape;107;p2"/>
              <p:cNvPicPr preferRelativeResize="0"/>
              <p:nvPr/>
            </p:nvPicPr>
            <p:blipFill rotWithShape="1">
              <a:blip r:embed="rId3">
                <a:alphaModFix/>
              </a:blip>
              <a:srcRect t="76775"/>
              <a:stretch/>
            </p:blipFill>
            <p:spPr>
              <a:xfrm rot="-5400000">
                <a:off x="8600150" y="2665847"/>
                <a:ext cx="958122" cy="346394"/>
              </a:xfrm>
              <a:prstGeom prst="rect">
                <a:avLst/>
              </a:prstGeom>
              <a:noFill/>
              <a:ln>
                <a:noFill/>
              </a:ln>
            </p:spPr>
          </p:pic>
          <p:sp>
            <p:nvSpPr>
              <p:cNvPr id="108" name="Google Shape;108;p2"/>
              <p:cNvSpPr/>
              <p:nvPr/>
            </p:nvSpPr>
            <p:spPr>
              <a:xfrm>
                <a:off x="4555084" y="2343654"/>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dirty="0">
                  <a:solidFill>
                    <a:schemeClr val="lt1"/>
                  </a:solidFill>
                  <a:latin typeface="Arial"/>
                  <a:ea typeface="Arial"/>
                  <a:cs typeface="Arial"/>
                  <a:sym typeface="Arial"/>
                </a:endParaRPr>
              </a:p>
            </p:txBody>
          </p:sp>
        </p:grpSp>
      </p:grpSp>
      <p:grpSp>
        <p:nvGrpSpPr>
          <p:cNvPr id="109" name="Google Shape;109;p2"/>
          <p:cNvGrpSpPr/>
          <p:nvPr/>
        </p:nvGrpSpPr>
        <p:grpSpPr>
          <a:xfrm>
            <a:off x="3227203" y="3260108"/>
            <a:ext cx="6521206" cy="682227"/>
            <a:chOff x="4555084" y="3594980"/>
            <a:chExt cx="4697325" cy="1150703"/>
          </a:xfrm>
        </p:grpSpPr>
        <p:pic>
          <p:nvPicPr>
            <p:cNvPr id="110" name="Google Shape;110;p2"/>
            <p:cNvPicPr preferRelativeResize="0"/>
            <p:nvPr/>
          </p:nvPicPr>
          <p:blipFill rotWithShape="1">
            <a:blip r:embed="rId3">
              <a:alphaModFix/>
            </a:blip>
            <a:srcRect t="76775"/>
            <a:stretch/>
          </p:blipFill>
          <p:spPr>
            <a:xfrm>
              <a:off x="4926460" y="4544376"/>
              <a:ext cx="3646270" cy="201307"/>
            </a:xfrm>
            <a:prstGeom prst="rect">
              <a:avLst/>
            </a:prstGeom>
            <a:noFill/>
            <a:ln>
              <a:noFill/>
            </a:ln>
          </p:spPr>
        </p:pic>
        <p:grpSp>
          <p:nvGrpSpPr>
            <p:cNvPr id="111" name="Google Shape;111;p2"/>
            <p:cNvGrpSpPr/>
            <p:nvPr/>
          </p:nvGrpSpPr>
          <p:grpSpPr>
            <a:xfrm>
              <a:off x="4555084" y="3594980"/>
              <a:ext cx="4697325" cy="974450"/>
              <a:chOff x="4555084" y="3594980"/>
              <a:chExt cx="4697325" cy="974450"/>
            </a:xfrm>
          </p:grpSpPr>
          <p:pic>
            <p:nvPicPr>
              <p:cNvPr id="112" name="Google Shape;112;p2"/>
              <p:cNvPicPr preferRelativeResize="0"/>
              <p:nvPr/>
            </p:nvPicPr>
            <p:blipFill rotWithShape="1">
              <a:blip r:embed="rId3">
                <a:alphaModFix/>
              </a:blip>
              <a:srcRect t="76775"/>
              <a:stretch/>
            </p:blipFill>
            <p:spPr>
              <a:xfrm rot="-5400000">
                <a:off x="8600151" y="3917172"/>
                <a:ext cx="958122" cy="346394"/>
              </a:xfrm>
              <a:prstGeom prst="rect">
                <a:avLst/>
              </a:prstGeom>
              <a:noFill/>
              <a:ln>
                <a:noFill/>
              </a:ln>
            </p:spPr>
          </p:pic>
          <p:sp>
            <p:nvSpPr>
              <p:cNvPr id="113" name="Google Shape;113;p2"/>
              <p:cNvSpPr/>
              <p:nvPr/>
            </p:nvSpPr>
            <p:spPr>
              <a:xfrm>
                <a:off x="4555084" y="3594980"/>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14" name="Google Shape;114;p2"/>
          <p:cNvGrpSpPr/>
          <p:nvPr/>
        </p:nvGrpSpPr>
        <p:grpSpPr>
          <a:xfrm>
            <a:off x="3242960" y="4074674"/>
            <a:ext cx="6504673" cy="675771"/>
            <a:chOff x="4555085" y="4807551"/>
            <a:chExt cx="4697323" cy="974449"/>
          </a:xfrm>
        </p:grpSpPr>
        <p:pic>
          <p:nvPicPr>
            <p:cNvPr id="115" name="Google Shape;115;p2"/>
            <p:cNvPicPr preferRelativeResize="0"/>
            <p:nvPr/>
          </p:nvPicPr>
          <p:blipFill rotWithShape="1">
            <a:blip r:embed="rId3">
              <a:alphaModFix/>
            </a:blip>
            <a:srcRect t="76775"/>
            <a:stretch/>
          </p:blipFill>
          <p:spPr>
            <a:xfrm>
              <a:off x="4873327" y="5580404"/>
              <a:ext cx="3646270" cy="201307"/>
            </a:xfrm>
            <a:prstGeom prst="rect">
              <a:avLst/>
            </a:prstGeom>
            <a:noFill/>
            <a:ln>
              <a:noFill/>
            </a:ln>
          </p:spPr>
        </p:pic>
        <p:grpSp>
          <p:nvGrpSpPr>
            <p:cNvPr id="116" name="Google Shape;116;p2"/>
            <p:cNvGrpSpPr/>
            <p:nvPr/>
          </p:nvGrpSpPr>
          <p:grpSpPr>
            <a:xfrm>
              <a:off x="4555085" y="4807551"/>
              <a:ext cx="4697323" cy="974449"/>
              <a:chOff x="4555085" y="4807551"/>
              <a:chExt cx="4697323" cy="974449"/>
            </a:xfrm>
          </p:grpSpPr>
          <p:pic>
            <p:nvPicPr>
              <p:cNvPr id="117" name="Google Shape;117;p2"/>
              <p:cNvPicPr preferRelativeResize="0"/>
              <p:nvPr/>
            </p:nvPicPr>
            <p:blipFill rotWithShape="1">
              <a:blip r:embed="rId3">
                <a:alphaModFix/>
              </a:blip>
              <a:srcRect t="76775"/>
              <a:stretch/>
            </p:blipFill>
            <p:spPr>
              <a:xfrm rot="-5400000">
                <a:off x="8600150" y="5129743"/>
                <a:ext cx="958122" cy="346393"/>
              </a:xfrm>
              <a:prstGeom prst="rect">
                <a:avLst/>
              </a:prstGeom>
              <a:noFill/>
              <a:ln>
                <a:noFill/>
              </a:ln>
            </p:spPr>
          </p:pic>
          <p:sp>
            <p:nvSpPr>
              <p:cNvPr id="118" name="Google Shape;118;p2"/>
              <p:cNvSpPr/>
              <p:nvPr/>
            </p:nvSpPr>
            <p:spPr>
              <a:xfrm>
                <a:off x="4555085" y="4807551"/>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19" name="Google Shape;119;p2"/>
          <p:cNvGrpSpPr/>
          <p:nvPr/>
        </p:nvGrpSpPr>
        <p:grpSpPr>
          <a:xfrm>
            <a:off x="2784174" y="1598401"/>
            <a:ext cx="778013" cy="3199307"/>
            <a:chOff x="3971019" y="796001"/>
            <a:chExt cx="989404" cy="5338506"/>
          </a:xfrm>
        </p:grpSpPr>
        <p:sp>
          <p:nvSpPr>
            <p:cNvPr id="120" name="Google Shape;120;p2"/>
            <p:cNvSpPr/>
            <p:nvPr/>
          </p:nvSpPr>
          <p:spPr>
            <a:xfrm>
              <a:off x="4614031" y="796001"/>
              <a:ext cx="346392" cy="5287413"/>
            </a:xfrm>
            <a:prstGeom prst="rect">
              <a:avLst/>
            </a:prstGeom>
            <a:gradFill>
              <a:gsLst>
                <a:gs pos="0">
                  <a:srgbClr val="000000">
                    <a:alpha val="7843"/>
                  </a:srgbClr>
                </a:gs>
                <a:gs pos="100000">
                  <a:srgbClr val="F2F2F2">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 name="Google Shape;121;p2"/>
            <p:cNvSpPr/>
            <p:nvPr/>
          </p:nvSpPr>
          <p:spPr>
            <a:xfrm>
              <a:off x="4178614" y="796001"/>
              <a:ext cx="452661" cy="528741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122" name="Google Shape;122;p2"/>
            <p:cNvPicPr preferRelativeResize="0"/>
            <p:nvPr/>
          </p:nvPicPr>
          <p:blipFill rotWithShape="1">
            <a:blip r:embed="rId3">
              <a:alphaModFix/>
            </a:blip>
            <a:srcRect t="76775"/>
            <a:stretch/>
          </p:blipFill>
          <p:spPr>
            <a:xfrm rot="5400000">
              <a:off x="1404452" y="3362569"/>
              <a:ext cx="5338505" cy="205371"/>
            </a:xfrm>
            <a:prstGeom prst="rect">
              <a:avLst/>
            </a:prstGeom>
            <a:noFill/>
            <a:ln>
              <a:noFill/>
            </a:ln>
          </p:spPr>
        </p:pic>
        <p:sp>
          <p:nvSpPr>
            <p:cNvPr id="123" name="Google Shape;123;p2"/>
            <p:cNvSpPr/>
            <p:nvPr/>
          </p:nvSpPr>
          <p:spPr>
            <a:xfrm rot="10800000">
              <a:off x="4614203" y="796001"/>
              <a:ext cx="345594" cy="920797"/>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4" name="Google Shape;124;p2"/>
            <p:cNvSpPr/>
            <p:nvPr/>
          </p:nvSpPr>
          <p:spPr>
            <a:xfrm rot="5400000">
              <a:off x="4085362" y="2026910"/>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5" name="Google Shape;125;p2"/>
            <p:cNvSpPr/>
            <p:nvPr/>
          </p:nvSpPr>
          <p:spPr>
            <a:xfrm rot="5400000">
              <a:off x="4085362" y="3275907"/>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6" name="Google Shape;126;p2"/>
            <p:cNvSpPr/>
            <p:nvPr/>
          </p:nvSpPr>
          <p:spPr>
            <a:xfrm rot="5400000">
              <a:off x="4085362" y="4502881"/>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7" name="Google Shape;127;p2"/>
            <p:cNvSpPr/>
            <p:nvPr/>
          </p:nvSpPr>
          <p:spPr>
            <a:xfrm flipH="1">
              <a:off x="4614203" y="5187950"/>
              <a:ext cx="345594" cy="895464"/>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8" name="Google Shape;128;p2"/>
          <p:cNvSpPr txBox="1"/>
          <p:nvPr/>
        </p:nvSpPr>
        <p:spPr>
          <a:xfrm>
            <a:off x="3315326" y="1672543"/>
            <a:ext cx="530374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FFC000"/>
                </a:solidFill>
                <a:latin typeface="Times New Roman"/>
                <a:ea typeface="Times New Roman"/>
                <a:cs typeface="Times New Roman"/>
                <a:sym typeface="Times New Roman"/>
              </a:rPr>
              <a:t> Collection Framework</a:t>
            </a:r>
            <a:endParaRPr sz="2800" b="1" dirty="0">
              <a:solidFill>
                <a:srgbClr val="FFC000"/>
              </a:solidFill>
              <a:latin typeface="Times New Roman"/>
              <a:ea typeface="Times New Roman"/>
              <a:cs typeface="Times New Roman"/>
              <a:sym typeface="Times New Roman"/>
            </a:endParaRPr>
          </a:p>
        </p:txBody>
      </p:sp>
      <p:sp>
        <p:nvSpPr>
          <p:cNvPr id="129" name="Google Shape;129;p2"/>
          <p:cNvSpPr/>
          <p:nvPr/>
        </p:nvSpPr>
        <p:spPr>
          <a:xfrm>
            <a:off x="3321731" y="2471629"/>
            <a:ext cx="5413511" cy="523180"/>
          </a:xfrm>
          <a:prstGeom prst="rect">
            <a:avLst/>
          </a:prstGeom>
          <a:noFill/>
          <a:ln>
            <a:noFill/>
          </a:ln>
        </p:spPr>
        <p:txBody>
          <a:bodyPr spcFirstLastPara="1" wrap="square" lIns="91425" tIns="45700" rIns="91425" bIns="45700" anchor="t" anchorCtr="0">
            <a:spAutoFit/>
          </a:bodyPr>
          <a:lstStyle/>
          <a:p>
            <a:pPr lvl="0"/>
            <a:r>
              <a:rPr lang="en-US" sz="2800" b="1" dirty="0">
                <a:solidFill>
                  <a:srgbClr val="01ACBE"/>
                </a:solidFill>
                <a:latin typeface="Times New Roman"/>
                <a:ea typeface="Times New Roman"/>
                <a:cs typeface="Times New Roman"/>
                <a:sym typeface="Times New Roman"/>
              </a:rPr>
              <a:t>Design pattern</a:t>
            </a:r>
            <a:endParaRPr sz="2800" b="1" dirty="0">
              <a:solidFill>
                <a:srgbClr val="01ACBE"/>
              </a:solidFill>
              <a:latin typeface="Times New Roman"/>
              <a:ea typeface="Times New Roman"/>
              <a:cs typeface="Times New Roman"/>
              <a:sym typeface="Times New Roman"/>
            </a:endParaRPr>
          </a:p>
        </p:txBody>
      </p:sp>
      <p:sp>
        <p:nvSpPr>
          <p:cNvPr id="130" name="Google Shape;130;p2"/>
          <p:cNvSpPr/>
          <p:nvPr/>
        </p:nvSpPr>
        <p:spPr>
          <a:xfrm>
            <a:off x="3346900" y="3335600"/>
            <a:ext cx="56868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E87071"/>
                </a:solidFill>
                <a:latin typeface="Times New Roman"/>
                <a:ea typeface="Times New Roman"/>
                <a:cs typeface="Times New Roman"/>
                <a:sym typeface="Times New Roman"/>
              </a:rPr>
              <a:t>Exception handling</a:t>
            </a:r>
            <a:endParaRPr sz="2800" b="1" dirty="0">
              <a:solidFill>
                <a:srgbClr val="E87071"/>
              </a:solidFill>
              <a:latin typeface="Times New Roman"/>
              <a:ea typeface="Times New Roman"/>
              <a:cs typeface="Times New Roman"/>
              <a:sym typeface="Times New Roman"/>
            </a:endParaRPr>
          </a:p>
        </p:txBody>
      </p:sp>
      <p:sp>
        <p:nvSpPr>
          <p:cNvPr id="131" name="Google Shape;131;p2"/>
          <p:cNvSpPr/>
          <p:nvPr/>
        </p:nvSpPr>
        <p:spPr>
          <a:xfrm>
            <a:off x="3287721" y="4151054"/>
            <a:ext cx="459595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663A77"/>
                </a:solidFill>
                <a:latin typeface="Times New Roman"/>
                <a:ea typeface="Times New Roman"/>
                <a:cs typeface="Times New Roman"/>
                <a:sym typeface="Times New Roman"/>
              </a:rPr>
              <a:t> IO Stream + File IO</a:t>
            </a:r>
            <a:endParaRPr sz="2800" b="1" dirty="0">
              <a:solidFill>
                <a:srgbClr val="663A77"/>
              </a:solidFill>
              <a:latin typeface="Times New Roman"/>
              <a:ea typeface="Times New Roman"/>
              <a:cs typeface="Times New Roman"/>
              <a:sym typeface="Times New Roman"/>
            </a:endParaRPr>
          </a:p>
        </p:txBody>
      </p:sp>
      <p:grpSp>
        <p:nvGrpSpPr>
          <p:cNvPr id="132" name="Google Shape;132;p2"/>
          <p:cNvGrpSpPr/>
          <p:nvPr/>
        </p:nvGrpSpPr>
        <p:grpSpPr>
          <a:xfrm>
            <a:off x="2115695" y="4074674"/>
            <a:ext cx="788184" cy="723034"/>
            <a:chOff x="2957626" y="3769915"/>
            <a:chExt cx="1113652" cy="964046"/>
          </a:xfrm>
        </p:grpSpPr>
        <p:grpSp>
          <p:nvGrpSpPr>
            <p:cNvPr id="133" name="Google Shape;133;p2"/>
            <p:cNvGrpSpPr/>
            <p:nvPr/>
          </p:nvGrpSpPr>
          <p:grpSpPr>
            <a:xfrm>
              <a:off x="2957626" y="3769915"/>
              <a:ext cx="1113652" cy="964046"/>
              <a:chOff x="2587963" y="111843"/>
              <a:chExt cx="1113652" cy="964046"/>
            </a:xfrm>
          </p:grpSpPr>
          <p:sp>
            <p:nvSpPr>
              <p:cNvPr id="134" name="Google Shape;134;p2"/>
              <p:cNvSpPr/>
              <p:nvPr/>
            </p:nvSpPr>
            <p:spPr>
              <a:xfrm>
                <a:off x="2587963" y="11776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5" name="Google Shape;135;p2"/>
              <p:cNvSpPr/>
              <p:nvPr/>
            </p:nvSpPr>
            <p:spPr>
              <a:xfrm>
                <a:off x="2638400" y="111843"/>
                <a:ext cx="1063215" cy="901028"/>
              </a:xfrm>
              <a:prstGeom prst="roundRect">
                <a:avLst>
                  <a:gd name="adj" fmla="val 13889"/>
                </a:avLst>
              </a:prstGeom>
              <a:solidFill>
                <a:srgbClr val="663A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36" name="Google Shape;136;p2"/>
            <p:cNvSpPr txBox="1"/>
            <p:nvPr/>
          </p:nvSpPr>
          <p:spPr>
            <a:xfrm>
              <a:off x="3008886" y="3882010"/>
              <a:ext cx="1030514"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04</a:t>
              </a:r>
              <a:endParaRPr sz="2800">
                <a:solidFill>
                  <a:schemeClr val="lt1"/>
                </a:solidFill>
                <a:latin typeface="Impact"/>
                <a:ea typeface="Impact"/>
                <a:cs typeface="Impact"/>
                <a:sym typeface="Impac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
                                        <p:tgtEl>
                                          <p:spTgt spid="75"/>
                                        </p:tgtEl>
                                        <p:attrNameLst>
                                          <p:attrName>ppt_w</p:attrName>
                                        </p:attrNameLst>
                                      </p:cBhvr>
                                      <p:tavLst>
                                        <p:tav tm="0">
                                          <p:val>
                                            <p:strVal val="0"/>
                                          </p:val>
                                        </p:tav>
                                        <p:tav tm="100000">
                                          <p:val>
                                            <p:strVal val="#ppt_w"/>
                                          </p:val>
                                        </p:tav>
                                      </p:tavLst>
                                    </p:anim>
                                    <p:anim calcmode="lin" valueType="num">
                                      <p:cBhvr additive="base">
                                        <p:cTn id="8" dur="100"/>
                                        <p:tgtEl>
                                          <p:spTgt spid="75"/>
                                        </p:tgtEl>
                                        <p:attrNameLst>
                                          <p:attrName>ppt_h</p:attrName>
                                        </p:attrNameLst>
                                      </p:cBhvr>
                                      <p:tavLst>
                                        <p:tav tm="0">
                                          <p:val>
                                            <p:strVal val="0"/>
                                          </p:val>
                                        </p:tav>
                                        <p:tav tm="100000">
                                          <p:val>
                                            <p:strVal val="#ppt_h"/>
                                          </p:val>
                                        </p:tav>
                                      </p:tavLst>
                                    </p:anim>
                                  </p:childTnLst>
                                </p:cTn>
                              </p:par>
                            </p:childTnLst>
                          </p:cTn>
                        </p:par>
                        <p:par>
                          <p:cTn id="9" fill="hold">
                            <p:stCondLst>
                              <p:cond delay="100"/>
                            </p:stCondLst>
                            <p:childTnLst>
                              <p:par>
                                <p:cTn id="10" presetID="10" presetClass="entr" presetSubtype="0" fill="hold" nodeType="after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childTnLst>
                          </p:cTn>
                        </p:par>
                        <p:par>
                          <p:cTn id="13" fill="hold">
                            <p:stCondLst>
                              <p:cond delay="600"/>
                            </p:stCondLst>
                            <p:childTnLst>
                              <p:par>
                                <p:cTn id="14" presetID="10" presetClass="entr" presetSubtype="0"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par>
                          <p:cTn id="27" fill="hold">
                            <p:stCondLst>
                              <p:cond delay="1600"/>
                            </p:stCondLst>
                            <p:childTnLst>
                              <p:par>
                                <p:cTn id="28" presetID="10" presetClass="entr" presetSubtype="0"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par>
                                <p:cTn id="31" presetID="10" presetClass="entr" presetSubtype="0"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par>
                                <p:cTn id="34" presetID="10" presetClass="entr" presetSubtype="0" fill="hold"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7" name="Google Shape;487;p13"/>
          <p:cNvGrpSpPr/>
          <p:nvPr/>
        </p:nvGrpSpPr>
        <p:grpSpPr>
          <a:xfrm>
            <a:off x="1626128" y="1156477"/>
            <a:ext cx="8889472" cy="701040"/>
            <a:chOff x="3129129" y="1121776"/>
            <a:chExt cx="5933741" cy="1171624"/>
          </a:xfrm>
        </p:grpSpPr>
        <p:sp>
          <p:nvSpPr>
            <p:cNvPr id="488" name="Google Shape;488;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89" name="Google Shape;489;p1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0" name="Google Shape;490;p13"/>
          <p:cNvSpPr txBox="1"/>
          <p:nvPr/>
        </p:nvSpPr>
        <p:spPr>
          <a:xfrm>
            <a:off x="2583436" y="1257856"/>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a:ea typeface="Times New Roman"/>
                <a:cs typeface="Times New Roman"/>
                <a:sym typeface="Times New Roman"/>
              </a:rPr>
              <a:t>Exception Handling</a:t>
            </a:r>
            <a:endParaRPr sz="2400" dirty="0">
              <a:solidFill>
                <a:schemeClr val="dk1"/>
              </a:solidFill>
              <a:latin typeface="Times New Roman"/>
              <a:ea typeface="Times New Roman"/>
              <a:cs typeface="Times New Roman"/>
              <a:sym typeface="Times New Roman"/>
            </a:endParaRPr>
          </a:p>
        </p:txBody>
      </p:sp>
      <p:grpSp>
        <p:nvGrpSpPr>
          <p:cNvPr id="491" name="Google Shape;491;p13"/>
          <p:cNvGrpSpPr/>
          <p:nvPr/>
        </p:nvGrpSpPr>
        <p:grpSpPr>
          <a:xfrm>
            <a:off x="2032723" y="1126383"/>
            <a:ext cx="860201" cy="789889"/>
            <a:chOff x="2912215" y="455848"/>
            <a:chExt cx="1066422" cy="1974366"/>
          </a:xfrm>
        </p:grpSpPr>
        <p:grpSp>
          <p:nvGrpSpPr>
            <p:cNvPr id="492" name="Google Shape;492;p13"/>
            <p:cNvGrpSpPr/>
            <p:nvPr/>
          </p:nvGrpSpPr>
          <p:grpSpPr>
            <a:xfrm>
              <a:off x="2912215" y="455848"/>
              <a:ext cx="1066422" cy="1974366"/>
              <a:chOff x="2996200" y="693603"/>
              <a:chExt cx="1014663" cy="1878543"/>
            </a:xfrm>
          </p:grpSpPr>
          <p:sp>
            <p:nvSpPr>
              <p:cNvPr id="493" name="Google Shape;493;p1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4" name="Google Shape;494;p1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95" name="Google Shape;495;p13"/>
            <p:cNvSpPr txBox="1"/>
            <p:nvPr/>
          </p:nvSpPr>
          <p:spPr>
            <a:xfrm>
              <a:off x="3058306" y="850448"/>
              <a:ext cx="774239" cy="1086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4098" name="Picture 2" descr="Java Bài 37: Exception Tập 1 - Làm Quen Với Exception - Yellow Code Books">
            <a:extLst>
              <a:ext uri="{FF2B5EF4-FFF2-40B4-BE49-F238E27FC236}">
                <a16:creationId xmlns:a16="http://schemas.microsoft.com/office/drawing/2014/main" id="{AC3D12BC-CAD0-EA41-00DF-170C1A348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10" y="2143304"/>
            <a:ext cx="5439779" cy="388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30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 calcmode="lin" valueType="num">
                                      <p:cBhvr additive="base">
                                        <p:cTn id="11" dur="500"/>
                                        <p:tgtEl>
                                          <p:spTgt spid="4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756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169273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I/O Streams </a:t>
            </a:r>
            <a:r>
              <a:rPr lang="vi-VN" sz="2000" dirty="0">
                <a:solidFill>
                  <a:schemeClr val="dk1"/>
                </a:solidFill>
                <a:latin typeface="Times New Roman"/>
                <a:ea typeface="Times New Roman"/>
                <a:cs typeface="Times New Roman"/>
                <a:sym typeface="Times New Roman"/>
              </a:rPr>
              <a:t>là cơ chế để đọc và ghi dữ liệu từ/đến các nguồn khác nhau như tệp (file), bộ nhớ, mạng, và thiết bị đầu vào/ra. I/O Streams cho phép xử lý luồng dữ liệu theo hai hướng: đọc dữ liệu từ nguồn và ghi dữ liệu vào nguồn.</a:t>
            </a:r>
            <a:endParaRPr sz="2000"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1361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p>
            <a:p>
              <a:pPr marL="0" marR="0" lvl="0" indent="0" algn="l" rtl="0">
                <a:spcBef>
                  <a:spcPts val="0"/>
                </a:spcBef>
                <a:spcAft>
                  <a:spcPts val="0"/>
                </a:spcAft>
                <a:buNone/>
              </a:pP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129262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Byte Streams:</a:t>
            </a:r>
          </a:p>
          <a:p>
            <a:pPr marL="800100" lvl="1"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Dùng để xử lý dữ liệu nhị phân (byte) như hình ảnh, âm thanh, video, file nhị phân.</a:t>
            </a:r>
            <a:endParaRPr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8337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1361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p>
            <a:p>
              <a:pPr marL="0" marR="0" lvl="0" indent="0" algn="l" rtl="0">
                <a:spcBef>
                  <a:spcPts val="0"/>
                </a:spcBef>
                <a:spcAft>
                  <a:spcPts val="0"/>
                </a:spcAft>
                <a:buNone/>
              </a:pP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892512"/>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Character Streams:</a:t>
            </a:r>
          </a:p>
          <a:p>
            <a:pPr marL="800100" lvl="1"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Dùng để </a:t>
            </a:r>
            <a:r>
              <a:rPr lang="en-US" sz="2000" dirty="0" err="1">
                <a:solidFill>
                  <a:schemeClr val="dk1"/>
                </a:solidFill>
                <a:latin typeface="Times New Roman"/>
                <a:ea typeface="Times New Roman"/>
                <a:cs typeface="Times New Roman"/>
                <a:sym typeface="Times New Roman"/>
              </a:rPr>
              <a:t>xử</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lý</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dữ</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liệu</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dạng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ký</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tự</a:t>
            </a:r>
            <a:r>
              <a:rPr lang="en-US" sz="2000" dirty="0">
                <a:solidFill>
                  <a:schemeClr val="dk1"/>
                </a:solidFill>
                <a:latin typeface="Times New Roman"/>
                <a:ea typeface="Times New Roman"/>
                <a:cs typeface="Times New Roman"/>
                <a:sym typeface="Times New Roman"/>
              </a:rPr>
              <a:t> (text), </a:t>
            </a:r>
            <a:r>
              <a:rPr lang="en-US" sz="2000" dirty="0" err="1">
                <a:solidFill>
                  <a:schemeClr val="dk1"/>
                </a:solidFill>
                <a:latin typeface="Times New Roman"/>
                <a:ea typeface="Times New Roman"/>
                <a:cs typeface="Times New Roman"/>
                <a:sym typeface="Times New Roman"/>
              </a:rPr>
              <a:t>hoạt</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động</a:t>
            </a:r>
            <a:r>
              <a:rPr lang="en-US" sz="2000" dirty="0">
                <a:solidFill>
                  <a:schemeClr val="dk1"/>
                </a:solidFill>
                <a:latin typeface="Times New Roman"/>
                <a:ea typeface="Times New Roman"/>
                <a:cs typeface="Times New Roman"/>
                <a:sym typeface="Times New Roman"/>
              </a:rPr>
              <a:t> với </a:t>
            </a:r>
            <a:r>
              <a:rPr lang="en-US" sz="2000" dirty="0" err="1">
                <a:solidFill>
                  <a:schemeClr val="dk1"/>
                </a:solidFill>
                <a:latin typeface="Times New Roman"/>
                <a:ea typeface="Times New Roman"/>
                <a:cs typeface="Times New Roman"/>
                <a:sym typeface="Times New Roman"/>
              </a:rPr>
              <a:t>dữ</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liệu</a:t>
            </a:r>
            <a:r>
              <a:rPr lang="en-US" sz="2000" dirty="0">
                <a:solidFill>
                  <a:schemeClr val="dk1"/>
                </a:solidFill>
                <a:latin typeface="Times New Roman"/>
                <a:ea typeface="Times New Roman"/>
                <a:cs typeface="Times New Roman"/>
                <a:sym typeface="Times New Roman"/>
              </a:rPr>
              <a:t> Unicode.</a:t>
            </a:r>
            <a:endParaRPr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022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1361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p>
            <a:p>
              <a:pPr marL="0" marR="0" lvl="0" indent="0" algn="l" rtl="0">
                <a:spcBef>
                  <a:spcPts val="0"/>
                </a:spcBef>
                <a:spcAft>
                  <a:spcPts val="0"/>
                </a:spcAft>
                <a:buNone/>
              </a:pP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169273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Buffered Streams:</a:t>
            </a:r>
          </a:p>
          <a:p>
            <a:pPr marL="800100" lvl="1"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 là một phiên bản cải tiến của các luồng dữ liệu thông thường (byte hoặc character streams). Chúng sử dụng bộ đệm để giảm thiểu số lần truy cập trực tiếp vào nguồn dữ liệu, từ đó tăng hiệu suất.</a:t>
            </a:r>
          </a:p>
        </p:txBody>
      </p:sp>
    </p:spTree>
    <p:extLst>
      <p:ext uri="{BB962C8B-B14F-4D97-AF65-F5344CB8AC3E}">
        <p14:creationId xmlns:p14="http://schemas.microsoft.com/office/powerpoint/2010/main" val="209690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1361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p>
            <a:p>
              <a:pPr marL="0" marR="0" lvl="0" indent="0" algn="l" rtl="0">
                <a:spcBef>
                  <a:spcPts val="0"/>
                </a:spcBef>
                <a:spcAft>
                  <a:spcPts val="0"/>
                </a:spcAft>
                <a:buNone/>
              </a:pP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129262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Data Streams:</a:t>
            </a: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 Data Streams được sử dụng để đọc và ghi dữ liệu nguyên thủy (primitive data types) như int, float, double, boolean, v.v.</a:t>
            </a:r>
          </a:p>
        </p:txBody>
      </p:sp>
    </p:spTree>
    <p:extLst>
      <p:ext uri="{BB962C8B-B14F-4D97-AF65-F5344CB8AC3E}">
        <p14:creationId xmlns:p14="http://schemas.microsoft.com/office/powerpoint/2010/main" val="35327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1361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2F2F2"/>
                  </a:solidFill>
                  <a:latin typeface="Times New Roman"/>
                  <a:ea typeface="Times New Roman"/>
                  <a:cs typeface="Times New Roman"/>
                  <a:sym typeface="Times New Roman"/>
                </a:rPr>
                <a:t>IO Stream</a:t>
              </a:r>
            </a:p>
            <a:p>
              <a:pPr marL="0" marR="0" lvl="0" indent="0" algn="l" rtl="0">
                <a:spcBef>
                  <a:spcPts val="0"/>
                </a:spcBef>
                <a:spcAft>
                  <a:spcPts val="0"/>
                </a:spcAft>
                <a:buNone/>
              </a:pPr>
              <a:endParaRPr sz="2400" b="1" dirty="0">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63" name="Google Shape;563;p16"/>
          <p:cNvSpPr/>
          <p:nvPr/>
        </p:nvSpPr>
        <p:spPr>
          <a:xfrm>
            <a:off x="2666368" y="6865880"/>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nvGrpSpPr>
          <p:cNvPr id="2" name="Google Shape;413;p12">
            <a:extLst>
              <a:ext uri="{FF2B5EF4-FFF2-40B4-BE49-F238E27FC236}">
                <a16:creationId xmlns:a16="http://schemas.microsoft.com/office/drawing/2014/main" id="{12ED281D-2CA6-D9B0-AFCD-C47821C69880}"/>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074F4B55-EC11-347C-3168-2F4867C8A407}"/>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dirty="0">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5996A31D-D3E5-FB24-1920-BD123217C4B8}"/>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5" name="Google Shape;416;p12">
              <a:extLst>
                <a:ext uri="{FF2B5EF4-FFF2-40B4-BE49-F238E27FC236}">
                  <a16:creationId xmlns:a16="http://schemas.microsoft.com/office/drawing/2014/main" id="{C28DA7BD-E520-E160-A691-67F99B16F0D4}"/>
                </a:ext>
              </a:extLst>
            </p:cNvPr>
            <p:cNvGrpSpPr/>
            <p:nvPr/>
          </p:nvGrpSpPr>
          <p:grpSpPr>
            <a:xfrm>
              <a:off x="982640" y="1596963"/>
              <a:ext cx="751226" cy="4402810"/>
              <a:chOff x="982640" y="1596963"/>
              <a:chExt cx="751226" cy="4402810"/>
            </a:xfrm>
          </p:grpSpPr>
          <p:grpSp>
            <p:nvGrpSpPr>
              <p:cNvPr id="6" name="Google Shape;417;p12">
                <a:extLst>
                  <a:ext uri="{FF2B5EF4-FFF2-40B4-BE49-F238E27FC236}">
                    <a16:creationId xmlns:a16="http://schemas.microsoft.com/office/drawing/2014/main" id="{C40D2897-8A62-ABEC-804E-711ECA4D29A8}"/>
                  </a:ext>
                </a:extLst>
              </p:cNvPr>
              <p:cNvGrpSpPr/>
              <p:nvPr/>
            </p:nvGrpSpPr>
            <p:grpSpPr>
              <a:xfrm rot="-5400000">
                <a:off x="-615716" y="3650191"/>
                <a:ext cx="4402810" cy="296354"/>
                <a:chOff x="2149635" y="1165383"/>
                <a:chExt cx="3485831" cy="234634"/>
              </a:xfrm>
            </p:grpSpPr>
            <p:grpSp>
              <p:nvGrpSpPr>
                <p:cNvPr id="517" name="Google Shape;418;p12">
                  <a:extLst>
                    <a:ext uri="{FF2B5EF4-FFF2-40B4-BE49-F238E27FC236}">
                      <a16:creationId xmlns:a16="http://schemas.microsoft.com/office/drawing/2014/main" id="{F7C63873-F4D4-483E-70A8-5BD3B0F41281}"/>
                    </a:ext>
                  </a:extLst>
                </p:cNvPr>
                <p:cNvGrpSpPr/>
                <p:nvPr/>
              </p:nvGrpSpPr>
              <p:grpSpPr>
                <a:xfrm>
                  <a:off x="2149635" y="1165385"/>
                  <a:ext cx="234632" cy="234632"/>
                  <a:chOff x="2483014" y="1114427"/>
                  <a:chExt cx="209550" cy="209550"/>
                </a:xfrm>
              </p:grpSpPr>
              <p:sp>
                <p:nvSpPr>
                  <p:cNvPr id="567" name="Google Shape;419;p12">
                    <a:extLst>
                      <a:ext uri="{FF2B5EF4-FFF2-40B4-BE49-F238E27FC236}">
                        <a16:creationId xmlns:a16="http://schemas.microsoft.com/office/drawing/2014/main" id="{4EC665CA-7D50-EAD2-F75D-E9A04005240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8" name="Google Shape;420;p12">
                    <a:extLst>
                      <a:ext uri="{FF2B5EF4-FFF2-40B4-BE49-F238E27FC236}">
                        <a16:creationId xmlns:a16="http://schemas.microsoft.com/office/drawing/2014/main" id="{4F6BBC4F-11E7-1026-88D2-D954545307E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8" name="Google Shape;421;p12">
                  <a:extLst>
                    <a:ext uri="{FF2B5EF4-FFF2-40B4-BE49-F238E27FC236}">
                      <a16:creationId xmlns:a16="http://schemas.microsoft.com/office/drawing/2014/main" id="{C6727F88-53E9-F4AE-D2B6-3285F1F8708B}"/>
                    </a:ext>
                  </a:extLst>
                </p:cNvPr>
                <p:cNvGrpSpPr/>
                <p:nvPr/>
              </p:nvGrpSpPr>
              <p:grpSpPr>
                <a:xfrm>
                  <a:off x="2510880" y="1165385"/>
                  <a:ext cx="234632" cy="234632"/>
                  <a:chOff x="2483014" y="1114427"/>
                  <a:chExt cx="209550" cy="209550"/>
                </a:xfrm>
              </p:grpSpPr>
              <p:sp>
                <p:nvSpPr>
                  <p:cNvPr id="565" name="Google Shape;422;p12">
                    <a:extLst>
                      <a:ext uri="{FF2B5EF4-FFF2-40B4-BE49-F238E27FC236}">
                        <a16:creationId xmlns:a16="http://schemas.microsoft.com/office/drawing/2014/main" id="{C3748CE7-98FF-05B0-9607-758182CF98F6}"/>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6" name="Google Shape;423;p12">
                    <a:extLst>
                      <a:ext uri="{FF2B5EF4-FFF2-40B4-BE49-F238E27FC236}">
                        <a16:creationId xmlns:a16="http://schemas.microsoft.com/office/drawing/2014/main" id="{B44D123D-C553-2172-F0C4-BD5042A705BB}"/>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9" name="Google Shape;424;p12">
                  <a:extLst>
                    <a:ext uri="{FF2B5EF4-FFF2-40B4-BE49-F238E27FC236}">
                      <a16:creationId xmlns:a16="http://schemas.microsoft.com/office/drawing/2014/main" id="{8FDD901A-405B-5D8B-A447-6BBB3447D1DF}"/>
                    </a:ext>
                  </a:extLst>
                </p:cNvPr>
                <p:cNvGrpSpPr/>
                <p:nvPr/>
              </p:nvGrpSpPr>
              <p:grpSpPr>
                <a:xfrm>
                  <a:off x="2872124" y="1165385"/>
                  <a:ext cx="234632" cy="234632"/>
                  <a:chOff x="2483014" y="1114427"/>
                  <a:chExt cx="209550" cy="209550"/>
                </a:xfrm>
              </p:grpSpPr>
              <p:sp>
                <p:nvSpPr>
                  <p:cNvPr id="541" name="Google Shape;425;p12">
                    <a:extLst>
                      <a:ext uri="{FF2B5EF4-FFF2-40B4-BE49-F238E27FC236}">
                        <a16:creationId xmlns:a16="http://schemas.microsoft.com/office/drawing/2014/main" id="{03740DAE-C3D9-29EF-40E0-CBAFA591DF0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64" name="Google Shape;426;p12">
                    <a:extLst>
                      <a:ext uri="{FF2B5EF4-FFF2-40B4-BE49-F238E27FC236}">
                        <a16:creationId xmlns:a16="http://schemas.microsoft.com/office/drawing/2014/main" id="{790A4960-C8F0-81F5-7F46-A472FEC4AF2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0" name="Google Shape;427;p12">
                  <a:extLst>
                    <a:ext uri="{FF2B5EF4-FFF2-40B4-BE49-F238E27FC236}">
                      <a16:creationId xmlns:a16="http://schemas.microsoft.com/office/drawing/2014/main" id="{D4335E13-CD53-07DE-9ADA-9BE3AD559C61}"/>
                    </a:ext>
                  </a:extLst>
                </p:cNvPr>
                <p:cNvGrpSpPr/>
                <p:nvPr/>
              </p:nvGrpSpPr>
              <p:grpSpPr>
                <a:xfrm>
                  <a:off x="3233369" y="1165385"/>
                  <a:ext cx="234632" cy="234632"/>
                  <a:chOff x="2483014" y="1114427"/>
                  <a:chExt cx="209550" cy="209550"/>
                </a:xfrm>
              </p:grpSpPr>
              <p:sp>
                <p:nvSpPr>
                  <p:cNvPr id="539" name="Google Shape;428;p12">
                    <a:extLst>
                      <a:ext uri="{FF2B5EF4-FFF2-40B4-BE49-F238E27FC236}">
                        <a16:creationId xmlns:a16="http://schemas.microsoft.com/office/drawing/2014/main" id="{0E71E307-EBB2-8121-E12C-BE0F5F3B576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40" name="Google Shape;429;p12">
                    <a:extLst>
                      <a:ext uri="{FF2B5EF4-FFF2-40B4-BE49-F238E27FC236}">
                        <a16:creationId xmlns:a16="http://schemas.microsoft.com/office/drawing/2014/main" id="{FDADB118-B9DA-6D9B-54BA-382904AE1101}"/>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1" name="Google Shape;430;p12">
                  <a:extLst>
                    <a:ext uri="{FF2B5EF4-FFF2-40B4-BE49-F238E27FC236}">
                      <a16:creationId xmlns:a16="http://schemas.microsoft.com/office/drawing/2014/main" id="{4A38896A-A576-891F-1C3E-EFD5E4C5BACD}"/>
                    </a:ext>
                  </a:extLst>
                </p:cNvPr>
                <p:cNvGrpSpPr/>
                <p:nvPr/>
              </p:nvGrpSpPr>
              <p:grpSpPr>
                <a:xfrm>
                  <a:off x="3594615" y="1165383"/>
                  <a:ext cx="234632" cy="234632"/>
                  <a:chOff x="2483014" y="1114427"/>
                  <a:chExt cx="209550" cy="209550"/>
                </a:xfrm>
              </p:grpSpPr>
              <p:sp>
                <p:nvSpPr>
                  <p:cNvPr id="537" name="Google Shape;431;p12">
                    <a:extLst>
                      <a:ext uri="{FF2B5EF4-FFF2-40B4-BE49-F238E27FC236}">
                        <a16:creationId xmlns:a16="http://schemas.microsoft.com/office/drawing/2014/main" id="{97879F31-2A14-C868-E886-8103FB7D64D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8" name="Google Shape;432;p12">
                    <a:extLst>
                      <a:ext uri="{FF2B5EF4-FFF2-40B4-BE49-F238E27FC236}">
                        <a16:creationId xmlns:a16="http://schemas.microsoft.com/office/drawing/2014/main" id="{8F39E11C-EB22-4D50-C20E-6A9E40B9BBA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2" name="Google Shape;433;p12">
                  <a:extLst>
                    <a:ext uri="{FF2B5EF4-FFF2-40B4-BE49-F238E27FC236}">
                      <a16:creationId xmlns:a16="http://schemas.microsoft.com/office/drawing/2014/main" id="{C12B3F8F-E2A8-D4FC-ACCF-64089E352583}"/>
                    </a:ext>
                  </a:extLst>
                </p:cNvPr>
                <p:cNvGrpSpPr/>
                <p:nvPr/>
              </p:nvGrpSpPr>
              <p:grpSpPr>
                <a:xfrm>
                  <a:off x="3955858" y="1165384"/>
                  <a:ext cx="234632" cy="234632"/>
                  <a:chOff x="2483014" y="1114427"/>
                  <a:chExt cx="209550" cy="209550"/>
                </a:xfrm>
              </p:grpSpPr>
              <p:sp>
                <p:nvSpPr>
                  <p:cNvPr id="535" name="Google Shape;434;p12">
                    <a:extLst>
                      <a:ext uri="{FF2B5EF4-FFF2-40B4-BE49-F238E27FC236}">
                        <a16:creationId xmlns:a16="http://schemas.microsoft.com/office/drawing/2014/main" id="{AFAE0CA0-7AAC-96AF-28E1-291001B6D1C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6" name="Google Shape;435;p12">
                    <a:extLst>
                      <a:ext uri="{FF2B5EF4-FFF2-40B4-BE49-F238E27FC236}">
                        <a16:creationId xmlns:a16="http://schemas.microsoft.com/office/drawing/2014/main" id="{AB418402-7E94-55C3-AE17-17086EE33DA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3" name="Google Shape;436;p12">
                  <a:extLst>
                    <a:ext uri="{FF2B5EF4-FFF2-40B4-BE49-F238E27FC236}">
                      <a16:creationId xmlns:a16="http://schemas.microsoft.com/office/drawing/2014/main" id="{D510642F-E169-05C6-D977-DC68E74ACA1C}"/>
                    </a:ext>
                  </a:extLst>
                </p:cNvPr>
                <p:cNvGrpSpPr/>
                <p:nvPr/>
              </p:nvGrpSpPr>
              <p:grpSpPr>
                <a:xfrm>
                  <a:off x="4317103" y="1165384"/>
                  <a:ext cx="234632" cy="234632"/>
                  <a:chOff x="2483014" y="1114427"/>
                  <a:chExt cx="209550" cy="209550"/>
                </a:xfrm>
              </p:grpSpPr>
              <p:sp>
                <p:nvSpPr>
                  <p:cNvPr id="533" name="Google Shape;437;p12">
                    <a:extLst>
                      <a:ext uri="{FF2B5EF4-FFF2-40B4-BE49-F238E27FC236}">
                        <a16:creationId xmlns:a16="http://schemas.microsoft.com/office/drawing/2014/main" id="{7F475C4B-8782-4452-1776-CA49CC16D84C}"/>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4" name="Google Shape;438;p12">
                    <a:extLst>
                      <a:ext uri="{FF2B5EF4-FFF2-40B4-BE49-F238E27FC236}">
                        <a16:creationId xmlns:a16="http://schemas.microsoft.com/office/drawing/2014/main" id="{CC331DE7-C918-FE04-DA15-D48C9D9A683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4" name="Google Shape;439;p12">
                  <a:extLst>
                    <a:ext uri="{FF2B5EF4-FFF2-40B4-BE49-F238E27FC236}">
                      <a16:creationId xmlns:a16="http://schemas.microsoft.com/office/drawing/2014/main" id="{472666A2-7DA0-3A0C-0BC9-680F06F4C2F5}"/>
                    </a:ext>
                  </a:extLst>
                </p:cNvPr>
                <p:cNvGrpSpPr/>
                <p:nvPr/>
              </p:nvGrpSpPr>
              <p:grpSpPr>
                <a:xfrm>
                  <a:off x="4678347" y="1165384"/>
                  <a:ext cx="234632" cy="234632"/>
                  <a:chOff x="2483014" y="1114427"/>
                  <a:chExt cx="209550" cy="209550"/>
                </a:xfrm>
              </p:grpSpPr>
              <p:sp>
                <p:nvSpPr>
                  <p:cNvPr id="531" name="Google Shape;440;p12">
                    <a:extLst>
                      <a:ext uri="{FF2B5EF4-FFF2-40B4-BE49-F238E27FC236}">
                        <a16:creationId xmlns:a16="http://schemas.microsoft.com/office/drawing/2014/main" id="{ABB2565F-48ED-85F5-F411-74F77E1EB5E0}"/>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2" name="Google Shape;441;p12">
                    <a:extLst>
                      <a:ext uri="{FF2B5EF4-FFF2-40B4-BE49-F238E27FC236}">
                        <a16:creationId xmlns:a16="http://schemas.microsoft.com/office/drawing/2014/main" id="{6DB41DC2-0554-F300-D043-37DC132BC66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5" name="Google Shape;442;p12">
                  <a:extLst>
                    <a:ext uri="{FF2B5EF4-FFF2-40B4-BE49-F238E27FC236}">
                      <a16:creationId xmlns:a16="http://schemas.microsoft.com/office/drawing/2014/main" id="{C92B7C06-B601-F516-EBB3-3E479702BEBB}"/>
                    </a:ext>
                  </a:extLst>
                </p:cNvPr>
                <p:cNvGrpSpPr/>
                <p:nvPr/>
              </p:nvGrpSpPr>
              <p:grpSpPr>
                <a:xfrm>
                  <a:off x="5039590" y="1165384"/>
                  <a:ext cx="234632" cy="234632"/>
                  <a:chOff x="2483014" y="1114427"/>
                  <a:chExt cx="209550" cy="209550"/>
                </a:xfrm>
              </p:grpSpPr>
              <p:sp>
                <p:nvSpPr>
                  <p:cNvPr id="529" name="Google Shape;443;p12">
                    <a:extLst>
                      <a:ext uri="{FF2B5EF4-FFF2-40B4-BE49-F238E27FC236}">
                        <a16:creationId xmlns:a16="http://schemas.microsoft.com/office/drawing/2014/main" id="{6C205D68-61F2-3FF9-6822-6A835C473D8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30" name="Google Shape;444;p12">
                    <a:extLst>
                      <a:ext uri="{FF2B5EF4-FFF2-40B4-BE49-F238E27FC236}">
                        <a16:creationId xmlns:a16="http://schemas.microsoft.com/office/drawing/2014/main" id="{1A9734B1-2869-C8F4-DD9C-3DC7DFB85730}"/>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6" name="Google Shape;445;p12">
                  <a:extLst>
                    <a:ext uri="{FF2B5EF4-FFF2-40B4-BE49-F238E27FC236}">
                      <a16:creationId xmlns:a16="http://schemas.microsoft.com/office/drawing/2014/main" id="{3C5BDAF0-01BE-C6E2-E5A2-B240600BC47E}"/>
                    </a:ext>
                  </a:extLst>
                </p:cNvPr>
                <p:cNvGrpSpPr/>
                <p:nvPr/>
              </p:nvGrpSpPr>
              <p:grpSpPr>
                <a:xfrm>
                  <a:off x="5400834" y="1165384"/>
                  <a:ext cx="234632" cy="234632"/>
                  <a:chOff x="2483014" y="1114427"/>
                  <a:chExt cx="209550" cy="209550"/>
                </a:xfrm>
              </p:grpSpPr>
              <p:sp>
                <p:nvSpPr>
                  <p:cNvPr id="527" name="Google Shape;446;p12">
                    <a:extLst>
                      <a:ext uri="{FF2B5EF4-FFF2-40B4-BE49-F238E27FC236}">
                        <a16:creationId xmlns:a16="http://schemas.microsoft.com/office/drawing/2014/main" id="{A10500C4-ED93-9333-18BF-28D00A7E5F9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28" name="Google Shape;447;p12">
                    <a:extLst>
                      <a:ext uri="{FF2B5EF4-FFF2-40B4-BE49-F238E27FC236}">
                        <a16:creationId xmlns:a16="http://schemas.microsoft.com/office/drawing/2014/main" id="{555D7CE6-D99C-9C8A-AFD1-AE1935B10C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7" name="Google Shape;448;p12">
                <a:extLst>
                  <a:ext uri="{FF2B5EF4-FFF2-40B4-BE49-F238E27FC236}">
                    <a16:creationId xmlns:a16="http://schemas.microsoft.com/office/drawing/2014/main" id="{87814FEC-9047-F023-61DF-F37C80DCDDD8}"/>
                  </a:ext>
                </a:extLst>
              </p:cNvPr>
              <p:cNvGrpSpPr/>
              <p:nvPr/>
            </p:nvGrpSpPr>
            <p:grpSpPr>
              <a:xfrm rot="-5400000">
                <a:off x="1229146" y="5557333"/>
                <a:ext cx="119575" cy="612586"/>
                <a:chOff x="2244455" y="772894"/>
                <a:chExt cx="94658" cy="485003"/>
              </a:xfrm>
            </p:grpSpPr>
            <p:sp>
              <p:nvSpPr>
                <p:cNvPr id="515" name="Google Shape;449;p12">
                  <a:extLst>
                    <a:ext uri="{FF2B5EF4-FFF2-40B4-BE49-F238E27FC236}">
                      <a16:creationId xmlns:a16="http://schemas.microsoft.com/office/drawing/2014/main" id="{7CC25F09-1156-EF14-85B3-C252C5EB96C8}"/>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6" name="Google Shape;450;p12">
                  <a:extLst>
                    <a:ext uri="{FF2B5EF4-FFF2-40B4-BE49-F238E27FC236}">
                      <a16:creationId xmlns:a16="http://schemas.microsoft.com/office/drawing/2014/main" id="{B0245312-5EED-58DA-E43D-E0BA1C049E5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8" name="Google Shape;451;p12">
                <a:extLst>
                  <a:ext uri="{FF2B5EF4-FFF2-40B4-BE49-F238E27FC236}">
                    <a16:creationId xmlns:a16="http://schemas.microsoft.com/office/drawing/2014/main" id="{FE8168FC-D440-9771-4285-5FAFEDC5D0D1}"/>
                  </a:ext>
                </a:extLst>
              </p:cNvPr>
              <p:cNvGrpSpPr/>
              <p:nvPr/>
            </p:nvGrpSpPr>
            <p:grpSpPr>
              <a:xfrm rot="-5400000">
                <a:off x="1229146" y="5099277"/>
                <a:ext cx="119575" cy="612586"/>
                <a:chOff x="2244455" y="772894"/>
                <a:chExt cx="94658" cy="485003"/>
              </a:xfrm>
            </p:grpSpPr>
            <p:sp>
              <p:nvSpPr>
                <p:cNvPr id="513" name="Google Shape;452;p12">
                  <a:extLst>
                    <a:ext uri="{FF2B5EF4-FFF2-40B4-BE49-F238E27FC236}">
                      <a16:creationId xmlns:a16="http://schemas.microsoft.com/office/drawing/2014/main" id="{A5F46644-0593-629C-5D1A-5332CB6ED49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4" name="Google Shape;453;p12">
                  <a:extLst>
                    <a:ext uri="{FF2B5EF4-FFF2-40B4-BE49-F238E27FC236}">
                      <a16:creationId xmlns:a16="http://schemas.microsoft.com/office/drawing/2014/main" id="{0A0A38DC-5058-3082-8AA3-B7B8D0D81DE6}"/>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9" name="Google Shape;454;p12">
                <a:extLst>
                  <a:ext uri="{FF2B5EF4-FFF2-40B4-BE49-F238E27FC236}">
                    <a16:creationId xmlns:a16="http://schemas.microsoft.com/office/drawing/2014/main" id="{A92F357F-16AC-85BC-2A96-AC4E23781BA5}"/>
                  </a:ext>
                </a:extLst>
              </p:cNvPr>
              <p:cNvGrpSpPr/>
              <p:nvPr/>
            </p:nvGrpSpPr>
            <p:grpSpPr>
              <a:xfrm rot="-5400000">
                <a:off x="1229146" y="4641222"/>
                <a:ext cx="119575" cy="612586"/>
                <a:chOff x="2244455" y="772894"/>
                <a:chExt cx="94658" cy="485003"/>
              </a:xfrm>
            </p:grpSpPr>
            <p:sp>
              <p:nvSpPr>
                <p:cNvPr id="31" name="Google Shape;455;p12">
                  <a:extLst>
                    <a:ext uri="{FF2B5EF4-FFF2-40B4-BE49-F238E27FC236}">
                      <a16:creationId xmlns:a16="http://schemas.microsoft.com/office/drawing/2014/main" id="{F6619351-C696-68CC-C7A6-705913C3940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512" name="Google Shape;456;p12">
                  <a:extLst>
                    <a:ext uri="{FF2B5EF4-FFF2-40B4-BE49-F238E27FC236}">
                      <a16:creationId xmlns:a16="http://schemas.microsoft.com/office/drawing/2014/main" id="{1AED247D-8FBF-3BAC-DEA0-EEC83EAC833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0" name="Google Shape;457;p12">
                <a:extLst>
                  <a:ext uri="{FF2B5EF4-FFF2-40B4-BE49-F238E27FC236}">
                    <a16:creationId xmlns:a16="http://schemas.microsoft.com/office/drawing/2014/main" id="{88E48750-C173-B824-0250-A9AC69A6953E}"/>
                  </a:ext>
                </a:extLst>
              </p:cNvPr>
              <p:cNvGrpSpPr/>
              <p:nvPr/>
            </p:nvGrpSpPr>
            <p:grpSpPr>
              <a:xfrm rot="-5400000">
                <a:off x="1229146" y="4183167"/>
                <a:ext cx="119575" cy="612586"/>
                <a:chOff x="2244455" y="772894"/>
                <a:chExt cx="94658" cy="485003"/>
              </a:xfrm>
            </p:grpSpPr>
            <p:sp>
              <p:nvSpPr>
                <p:cNvPr id="29" name="Google Shape;458;p12">
                  <a:extLst>
                    <a:ext uri="{FF2B5EF4-FFF2-40B4-BE49-F238E27FC236}">
                      <a16:creationId xmlns:a16="http://schemas.microsoft.com/office/drawing/2014/main" id="{7D5499A4-61C7-8608-0593-B153FE3D638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59;p12">
                  <a:extLst>
                    <a:ext uri="{FF2B5EF4-FFF2-40B4-BE49-F238E27FC236}">
                      <a16:creationId xmlns:a16="http://schemas.microsoft.com/office/drawing/2014/main" id="{04E36F24-E53E-2E0D-B894-CB31CC3F6E1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1" name="Google Shape;460;p12">
                <a:extLst>
                  <a:ext uri="{FF2B5EF4-FFF2-40B4-BE49-F238E27FC236}">
                    <a16:creationId xmlns:a16="http://schemas.microsoft.com/office/drawing/2014/main" id="{47468137-BA55-7A47-FAA6-76B5BD8AE7A2}"/>
                  </a:ext>
                </a:extLst>
              </p:cNvPr>
              <p:cNvGrpSpPr/>
              <p:nvPr/>
            </p:nvGrpSpPr>
            <p:grpSpPr>
              <a:xfrm rot="-5400000">
                <a:off x="1229146" y="3725113"/>
                <a:ext cx="119575" cy="612586"/>
                <a:chOff x="2244455" y="772894"/>
                <a:chExt cx="94658" cy="485003"/>
              </a:xfrm>
            </p:grpSpPr>
            <p:sp>
              <p:nvSpPr>
                <p:cNvPr id="27" name="Google Shape;461;p12">
                  <a:extLst>
                    <a:ext uri="{FF2B5EF4-FFF2-40B4-BE49-F238E27FC236}">
                      <a16:creationId xmlns:a16="http://schemas.microsoft.com/office/drawing/2014/main" id="{6695CFB8-6289-B89E-C4E9-B98B7419559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8" name="Google Shape;462;p12">
                  <a:extLst>
                    <a:ext uri="{FF2B5EF4-FFF2-40B4-BE49-F238E27FC236}">
                      <a16:creationId xmlns:a16="http://schemas.microsoft.com/office/drawing/2014/main" id="{C12D2066-B8EB-C298-E916-5F55488A6EFC}"/>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2" name="Google Shape;463;p12">
                <a:extLst>
                  <a:ext uri="{FF2B5EF4-FFF2-40B4-BE49-F238E27FC236}">
                    <a16:creationId xmlns:a16="http://schemas.microsoft.com/office/drawing/2014/main" id="{83F39B46-6DDC-6FE3-5D2B-FF445B7F3B6E}"/>
                  </a:ext>
                </a:extLst>
              </p:cNvPr>
              <p:cNvGrpSpPr/>
              <p:nvPr/>
            </p:nvGrpSpPr>
            <p:grpSpPr>
              <a:xfrm rot="-5400000">
                <a:off x="1229146" y="3267055"/>
                <a:ext cx="119575" cy="612586"/>
                <a:chOff x="2244455" y="772894"/>
                <a:chExt cx="94658" cy="485003"/>
              </a:xfrm>
            </p:grpSpPr>
            <p:sp>
              <p:nvSpPr>
                <p:cNvPr id="25" name="Google Shape;464;p12">
                  <a:extLst>
                    <a:ext uri="{FF2B5EF4-FFF2-40B4-BE49-F238E27FC236}">
                      <a16:creationId xmlns:a16="http://schemas.microsoft.com/office/drawing/2014/main" id="{872629B2-F18D-7AD0-6061-D341403FA517}"/>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6" name="Google Shape;465;p12">
                  <a:extLst>
                    <a:ext uri="{FF2B5EF4-FFF2-40B4-BE49-F238E27FC236}">
                      <a16:creationId xmlns:a16="http://schemas.microsoft.com/office/drawing/2014/main" id="{556988FF-04E8-3C6C-0532-345EE9C8F8D3}"/>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3" name="Google Shape;466;p12">
                <a:extLst>
                  <a:ext uri="{FF2B5EF4-FFF2-40B4-BE49-F238E27FC236}">
                    <a16:creationId xmlns:a16="http://schemas.microsoft.com/office/drawing/2014/main" id="{1E8FDEDB-43A7-872D-63BB-697A08BC3ACF}"/>
                  </a:ext>
                </a:extLst>
              </p:cNvPr>
              <p:cNvGrpSpPr/>
              <p:nvPr/>
            </p:nvGrpSpPr>
            <p:grpSpPr>
              <a:xfrm rot="-5400000">
                <a:off x="1229145" y="2808999"/>
                <a:ext cx="119575" cy="612586"/>
                <a:chOff x="2244455" y="772894"/>
                <a:chExt cx="94658" cy="485003"/>
              </a:xfrm>
            </p:grpSpPr>
            <p:sp>
              <p:nvSpPr>
                <p:cNvPr id="23" name="Google Shape;467;p12">
                  <a:extLst>
                    <a:ext uri="{FF2B5EF4-FFF2-40B4-BE49-F238E27FC236}">
                      <a16:creationId xmlns:a16="http://schemas.microsoft.com/office/drawing/2014/main" id="{2D6DBB2B-C068-203B-3DFF-7E1CC51E5A7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4" name="Google Shape;468;p12">
                  <a:extLst>
                    <a:ext uri="{FF2B5EF4-FFF2-40B4-BE49-F238E27FC236}">
                      <a16:creationId xmlns:a16="http://schemas.microsoft.com/office/drawing/2014/main" id="{6B8AAE46-F96E-AAE5-F21D-623CD2F03AC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4" name="Google Shape;469;p12">
                <a:extLst>
                  <a:ext uri="{FF2B5EF4-FFF2-40B4-BE49-F238E27FC236}">
                    <a16:creationId xmlns:a16="http://schemas.microsoft.com/office/drawing/2014/main" id="{050276FF-FE8F-AAF1-698F-F0DE5B8C5069}"/>
                  </a:ext>
                </a:extLst>
              </p:cNvPr>
              <p:cNvGrpSpPr/>
              <p:nvPr/>
            </p:nvGrpSpPr>
            <p:grpSpPr>
              <a:xfrm rot="-5400000">
                <a:off x="1229146" y="2350946"/>
                <a:ext cx="119575" cy="612586"/>
                <a:chOff x="2244455" y="772894"/>
                <a:chExt cx="94658" cy="485003"/>
              </a:xfrm>
            </p:grpSpPr>
            <p:sp>
              <p:nvSpPr>
                <p:cNvPr id="21" name="Google Shape;470;p12">
                  <a:extLst>
                    <a:ext uri="{FF2B5EF4-FFF2-40B4-BE49-F238E27FC236}">
                      <a16:creationId xmlns:a16="http://schemas.microsoft.com/office/drawing/2014/main" id="{C25C50FD-1627-94BE-0107-16B22E26705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2" name="Google Shape;471;p12">
                  <a:extLst>
                    <a:ext uri="{FF2B5EF4-FFF2-40B4-BE49-F238E27FC236}">
                      <a16:creationId xmlns:a16="http://schemas.microsoft.com/office/drawing/2014/main" id="{E6A21014-9036-773E-A4C7-0FBD1B150B5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5" name="Google Shape;472;p12">
                <a:extLst>
                  <a:ext uri="{FF2B5EF4-FFF2-40B4-BE49-F238E27FC236}">
                    <a16:creationId xmlns:a16="http://schemas.microsoft.com/office/drawing/2014/main" id="{B1E0E318-AA6B-9B1F-32F4-9900E47A06FA}"/>
                  </a:ext>
                </a:extLst>
              </p:cNvPr>
              <p:cNvGrpSpPr/>
              <p:nvPr/>
            </p:nvGrpSpPr>
            <p:grpSpPr>
              <a:xfrm rot="-5400000">
                <a:off x="1229146" y="1892893"/>
                <a:ext cx="119575" cy="612586"/>
                <a:chOff x="2244455" y="772894"/>
                <a:chExt cx="94658" cy="485003"/>
              </a:xfrm>
            </p:grpSpPr>
            <p:sp>
              <p:nvSpPr>
                <p:cNvPr id="19" name="Google Shape;473;p12">
                  <a:extLst>
                    <a:ext uri="{FF2B5EF4-FFF2-40B4-BE49-F238E27FC236}">
                      <a16:creationId xmlns:a16="http://schemas.microsoft.com/office/drawing/2014/main" id="{F19614BE-121A-1E41-C0FD-ACB36702D92A}"/>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 name="Google Shape;474;p12">
                  <a:extLst>
                    <a:ext uri="{FF2B5EF4-FFF2-40B4-BE49-F238E27FC236}">
                      <a16:creationId xmlns:a16="http://schemas.microsoft.com/office/drawing/2014/main" id="{1B251394-28BF-3240-08CD-47A72E359CF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16" name="Google Shape;475;p12">
                <a:extLst>
                  <a:ext uri="{FF2B5EF4-FFF2-40B4-BE49-F238E27FC236}">
                    <a16:creationId xmlns:a16="http://schemas.microsoft.com/office/drawing/2014/main" id="{E91D1E8F-BF8D-4C5C-07BB-7E8F85E17E7A}"/>
                  </a:ext>
                </a:extLst>
              </p:cNvPr>
              <p:cNvGrpSpPr/>
              <p:nvPr/>
            </p:nvGrpSpPr>
            <p:grpSpPr>
              <a:xfrm rot="-5400000">
                <a:off x="1229146" y="1434840"/>
                <a:ext cx="119575" cy="612586"/>
                <a:chOff x="2244455" y="772894"/>
                <a:chExt cx="94658" cy="485003"/>
              </a:xfrm>
            </p:grpSpPr>
            <p:sp>
              <p:nvSpPr>
                <p:cNvPr id="17" name="Google Shape;476;p12">
                  <a:extLst>
                    <a:ext uri="{FF2B5EF4-FFF2-40B4-BE49-F238E27FC236}">
                      <a16:creationId xmlns:a16="http://schemas.microsoft.com/office/drawing/2014/main" id="{2FCDD3FF-8DDB-3393-9E93-F54B9357475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18" name="Google Shape;477;p12">
                  <a:extLst>
                    <a:ext uri="{FF2B5EF4-FFF2-40B4-BE49-F238E27FC236}">
                      <a16:creationId xmlns:a16="http://schemas.microsoft.com/office/drawing/2014/main" id="{D8CE45B6-1212-32BA-DB45-235E6CAD9C8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569" name="Google Shape;478;p12">
            <a:extLst>
              <a:ext uri="{FF2B5EF4-FFF2-40B4-BE49-F238E27FC236}">
                <a16:creationId xmlns:a16="http://schemas.microsoft.com/office/drawing/2014/main" id="{6D7038C5-2FB4-DE7E-8E6B-C0BE5D6C4D53}"/>
              </a:ext>
            </a:extLst>
          </p:cNvPr>
          <p:cNvSpPr txBox="1"/>
          <p:nvPr/>
        </p:nvSpPr>
        <p:spPr>
          <a:xfrm>
            <a:off x="2073554" y="1932600"/>
            <a:ext cx="8326988" cy="129262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Object Streams :</a:t>
            </a:r>
          </a:p>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 Object Streams được sử dụng để đọc và ghi các đối tượng trong Java. Điều này yêu cầu các đối tượng phải cài đặt interface Serializable.</a:t>
            </a:r>
          </a:p>
        </p:txBody>
      </p:sp>
    </p:spTree>
    <p:extLst>
      <p:ext uri="{BB962C8B-B14F-4D97-AF65-F5344CB8AC3E}">
        <p14:creationId xmlns:p14="http://schemas.microsoft.com/office/powerpoint/2010/main" val="119892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9"/>
                                        </p:tgtEl>
                                        <p:attrNameLst>
                                          <p:attrName>style.visibility</p:attrName>
                                        </p:attrNameLst>
                                      </p:cBhvr>
                                      <p:to>
                                        <p:strVal val="visible"/>
                                      </p:to>
                                    </p:set>
                                    <p:animEffect transition="in" filter="fade">
                                      <p:cBhvr>
                                        <p:cTn id="24" dur="5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44632" y="767638"/>
            <a:ext cx="8616270" cy="1007332"/>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459867" y="782034"/>
            <a:ext cx="1245251" cy="1335588"/>
            <a:chOff x="3150395" y="933507"/>
            <a:chExt cx="1559927" cy="1839452"/>
          </a:xfrm>
        </p:grpSpPr>
        <p:grpSp>
          <p:nvGrpSpPr>
            <p:cNvPr id="10" name="组合 21"/>
            <p:cNvGrpSpPr/>
            <p:nvPr/>
          </p:nvGrpSpPr>
          <p:grpSpPr>
            <a:xfrm>
              <a:off x="3150395" y="933507"/>
              <a:ext cx="1559927" cy="1839452"/>
              <a:chOff x="3222820" y="1148080"/>
              <a:chExt cx="1484216" cy="1750177"/>
            </a:xfrm>
          </p:grpSpPr>
          <p:grpSp>
            <p:nvGrpSpPr>
              <p:cNvPr id="12" name="组合 25"/>
              <p:cNvGrpSpPr/>
              <p:nvPr/>
            </p:nvGrpSpPr>
            <p:grpSpPr>
              <a:xfrm>
                <a:off x="3420363" y="1295115"/>
                <a:ext cx="1286673" cy="1603142"/>
                <a:chOff x="7380501" y="2927402"/>
                <a:chExt cx="2311887" cy="2880512"/>
              </a:xfrm>
            </p:grpSpPr>
            <p:sp>
              <p:nvSpPr>
                <p:cNvPr id="14"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514455" y="1292811"/>
              <a:ext cx="774240" cy="72061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rPr>
                <a:t>05</a:t>
              </a:r>
              <a:endParaRPr lang="zh-CN" altLang="en-US" sz="2800" dirty="0">
                <a:solidFill>
                  <a:srgbClr val="FFB850"/>
                </a:solidFill>
                <a:latin typeface="Impact" panose="020B0806030902050204" pitchFamily="34" charset="0"/>
              </a:endParaRPr>
            </a:p>
          </p:txBody>
        </p:sp>
      </p:grpSp>
      <p:sp>
        <p:nvSpPr>
          <p:cNvPr id="17" name="文本框 31"/>
          <p:cNvSpPr txBox="1"/>
          <p:nvPr/>
        </p:nvSpPr>
        <p:spPr>
          <a:xfrm>
            <a:off x="2554709" y="1025883"/>
            <a:ext cx="6905838" cy="523220"/>
          </a:xfrm>
          <a:prstGeom prst="rect">
            <a:avLst/>
          </a:prstGeom>
          <a:noFill/>
        </p:spPr>
        <p:txBody>
          <a:bodyPr wrap="square" rtlCol="0">
            <a:spAutoFit/>
          </a:bodyPr>
          <a:lstStyle/>
          <a:p>
            <a:r>
              <a:rPr lang="en-US" altLang="zh-CN"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rPr>
              <a:t> Stream API + Lambda + Parallel</a:t>
            </a:r>
            <a:endParaRPr lang="zh-CN" altLang="en-US"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2" name="Google Shape;413;p12">
            <a:extLst>
              <a:ext uri="{FF2B5EF4-FFF2-40B4-BE49-F238E27FC236}">
                <a16:creationId xmlns:a16="http://schemas.microsoft.com/office/drawing/2014/main" id="{27C799AC-08E7-1771-1C73-EDBEFFE0DCA6}"/>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247143A-5122-8A61-CE5B-0355412C2C4A}"/>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854E511C-6776-A1E1-684F-06A5E5B09CB4}"/>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0C55D4D1-7D7B-AEA5-D440-04D42E0EED51}"/>
                </a:ext>
              </a:extLst>
            </p:cNvPr>
            <p:cNvGrpSpPr/>
            <p:nvPr/>
          </p:nvGrpSpPr>
          <p:grpSpPr>
            <a:xfrm>
              <a:off x="982640" y="1596963"/>
              <a:ext cx="751226" cy="4402810"/>
              <a:chOff x="982640" y="1596963"/>
              <a:chExt cx="751226" cy="4402810"/>
            </a:xfrm>
          </p:grpSpPr>
          <p:grpSp>
            <p:nvGrpSpPr>
              <p:cNvPr id="18" name="Google Shape;417;p12">
                <a:extLst>
                  <a:ext uri="{FF2B5EF4-FFF2-40B4-BE49-F238E27FC236}">
                    <a16:creationId xmlns:a16="http://schemas.microsoft.com/office/drawing/2014/main" id="{DF8871B5-CFFB-8C2C-3F17-E3401B9A063D}"/>
                  </a:ext>
                </a:extLst>
              </p:cNvPr>
              <p:cNvGrpSpPr/>
              <p:nvPr/>
            </p:nvGrpSpPr>
            <p:grpSpPr>
              <a:xfrm rot="-5400000">
                <a:off x="-615716" y="3650191"/>
                <a:ext cx="4402810" cy="296354"/>
                <a:chOff x="2149635" y="1165383"/>
                <a:chExt cx="3485831" cy="234634"/>
              </a:xfrm>
            </p:grpSpPr>
            <p:grpSp>
              <p:nvGrpSpPr>
                <p:cNvPr id="2066" name="Google Shape;418;p12">
                  <a:extLst>
                    <a:ext uri="{FF2B5EF4-FFF2-40B4-BE49-F238E27FC236}">
                      <a16:creationId xmlns:a16="http://schemas.microsoft.com/office/drawing/2014/main" id="{4B7258B5-CCF3-5BE7-EEA7-2FB6C0A9E7CA}"/>
                    </a:ext>
                  </a:extLst>
                </p:cNvPr>
                <p:cNvGrpSpPr/>
                <p:nvPr/>
              </p:nvGrpSpPr>
              <p:grpSpPr>
                <a:xfrm>
                  <a:off x="2149635" y="1165385"/>
                  <a:ext cx="234632" cy="234632"/>
                  <a:chOff x="2483014" y="1114427"/>
                  <a:chExt cx="209550" cy="209550"/>
                </a:xfrm>
              </p:grpSpPr>
              <p:sp>
                <p:nvSpPr>
                  <p:cNvPr id="2094" name="Google Shape;419;p12">
                    <a:extLst>
                      <a:ext uri="{FF2B5EF4-FFF2-40B4-BE49-F238E27FC236}">
                        <a16:creationId xmlns:a16="http://schemas.microsoft.com/office/drawing/2014/main" id="{424880A5-794B-85F0-91C9-909448AD8AA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5" name="Google Shape;420;p12">
                    <a:extLst>
                      <a:ext uri="{FF2B5EF4-FFF2-40B4-BE49-F238E27FC236}">
                        <a16:creationId xmlns:a16="http://schemas.microsoft.com/office/drawing/2014/main" id="{29024F41-49D0-4407-CF6C-A5BF6B0BF4F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7" name="Google Shape;421;p12">
                  <a:extLst>
                    <a:ext uri="{FF2B5EF4-FFF2-40B4-BE49-F238E27FC236}">
                      <a16:creationId xmlns:a16="http://schemas.microsoft.com/office/drawing/2014/main" id="{58D27CE5-A8D1-F9B0-B065-D4FDE11FD78D}"/>
                    </a:ext>
                  </a:extLst>
                </p:cNvPr>
                <p:cNvGrpSpPr/>
                <p:nvPr/>
              </p:nvGrpSpPr>
              <p:grpSpPr>
                <a:xfrm>
                  <a:off x="2510880" y="1165385"/>
                  <a:ext cx="234632" cy="234632"/>
                  <a:chOff x="2483014" y="1114427"/>
                  <a:chExt cx="209550" cy="209550"/>
                </a:xfrm>
              </p:grpSpPr>
              <p:sp>
                <p:nvSpPr>
                  <p:cNvPr id="2092" name="Google Shape;422;p12">
                    <a:extLst>
                      <a:ext uri="{FF2B5EF4-FFF2-40B4-BE49-F238E27FC236}">
                        <a16:creationId xmlns:a16="http://schemas.microsoft.com/office/drawing/2014/main" id="{2E9CA229-B4E7-2CB1-1421-4962716BBE2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3" name="Google Shape;423;p12">
                    <a:extLst>
                      <a:ext uri="{FF2B5EF4-FFF2-40B4-BE49-F238E27FC236}">
                        <a16:creationId xmlns:a16="http://schemas.microsoft.com/office/drawing/2014/main" id="{4BDECE47-681F-A359-52C3-A8690E9B28D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8" name="Google Shape;424;p12">
                  <a:extLst>
                    <a:ext uri="{FF2B5EF4-FFF2-40B4-BE49-F238E27FC236}">
                      <a16:creationId xmlns:a16="http://schemas.microsoft.com/office/drawing/2014/main" id="{68915AAD-A0E3-50AC-79D3-71E3E56D793C}"/>
                    </a:ext>
                  </a:extLst>
                </p:cNvPr>
                <p:cNvGrpSpPr/>
                <p:nvPr/>
              </p:nvGrpSpPr>
              <p:grpSpPr>
                <a:xfrm>
                  <a:off x="2872124" y="1165385"/>
                  <a:ext cx="234632" cy="234632"/>
                  <a:chOff x="2483014" y="1114427"/>
                  <a:chExt cx="209550" cy="209550"/>
                </a:xfrm>
              </p:grpSpPr>
              <p:sp>
                <p:nvSpPr>
                  <p:cNvPr id="2090" name="Google Shape;425;p12">
                    <a:extLst>
                      <a:ext uri="{FF2B5EF4-FFF2-40B4-BE49-F238E27FC236}">
                        <a16:creationId xmlns:a16="http://schemas.microsoft.com/office/drawing/2014/main" id="{E0A9B83D-2A2B-63E0-634D-69EAC1F71FF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1" name="Google Shape;426;p12">
                    <a:extLst>
                      <a:ext uri="{FF2B5EF4-FFF2-40B4-BE49-F238E27FC236}">
                        <a16:creationId xmlns:a16="http://schemas.microsoft.com/office/drawing/2014/main" id="{18334B65-DFD7-DDCC-C1AD-0A5298F0F1D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9" name="Google Shape;427;p12">
                  <a:extLst>
                    <a:ext uri="{FF2B5EF4-FFF2-40B4-BE49-F238E27FC236}">
                      <a16:creationId xmlns:a16="http://schemas.microsoft.com/office/drawing/2014/main" id="{C47F246D-11B7-649C-B86D-B1450493B841}"/>
                    </a:ext>
                  </a:extLst>
                </p:cNvPr>
                <p:cNvGrpSpPr/>
                <p:nvPr/>
              </p:nvGrpSpPr>
              <p:grpSpPr>
                <a:xfrm>
                  <a:off x="3233369" y="1165385"/>
                  <a:ext cx="234632" cy="234632"/>
                  <a:chOff x="2483014" y="1114427"/>
                  <a:chExt cx="209550" cy="209550"/>
                </a:xfrm>
              </p:grpSpPr>
              <p:sp>
                <p:nvSpPr>
                  <p:cNvPr id="2088" name="Google Shape;428;p12">
                    <a:extLst>
                      <a:ext uri="{FF2B5EF4-FFF2-40B4-BE49-F238E27FC236}">
                        <a16:creationId xmlns:a16="http://schemas.microsoft.com/office/drawing/2014/main" id="{E8935B79-3C02-A2E8-9061-A9A6FBF531D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9" name="Google Shape;429;p12">
                    <a:extLst>
                      <a:ext uri="{FF2B5EF4-FFF2-40B4-BE49-F238E27FC236}">
                        <a16:creationId xmlns:a16="http://schemas.microsoft.com/office/drawing/2014/main" id="{4DEF0A1E-07C9-6E80-216B-0E36179E7B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0" name="Google Shape;430;p12">
                  <a:extLst>
                    <a:ext uri="{FF2B5EF4-FFF2-40B4-BE49-F238E27FC236}">
                      <a16:creationId xmlns:a16="http://schemas.microsoft.com/office/drawing/2014/main" id="{F8EE2FB9-C009-9360-79D3-92F4870EADA6}"/>
                    </a:ext>
                  </a:extLst>
                </p:cNvPr>
                <p:cNvGrpSpPr/>
                <p:nvPr/>
              </p:nvGrpSpPr>
              <p:grpSpPr>
                <a:xfrm>
                  <a:off x="3594615" y="1165383"/>
                  <a:ext cx="234632" cy="234632"/>
                  <a:chOff x="2483014" y="1114427"/>
                  <a:chExt cx="209550" cy="209550"/>
                </a:xfrm>
              </p:grpSpPr>
              <p:sp>
                <p:nvSpPr>
                  <p:cNvPr id="2086" name="Google Shape;431;p12">
                    <a:extLst>
                      <a:ext uri="{FF2B5EF4-FFF2-40B4-BE49-F238E27FC236}">
                        <a16:creationId xmlns:a16="http://schemas.microsoft.com/office/drawing/2014/main" id="{1F4206E9-1BB2-2765-3DBD-E6660EF73ED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7" name="Google Shape;432;p12">
                    <a:extLst>
                      <a:ext uri="{FF2B5EF4-FFF2-40B4-BE49-F238E27FC236}">
                        <a16:creationId xmlns:a16="http://schemas.microsoft.com/office/drawing/2014/main" id="{C73D14C2-1BEC-75DE-B19D-6A8D0CC868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1" name="Google Shape;433;p12">
                  <a:extLst>
                    <a:ext uri="{FF2B5EF4-FFF2-40B4-BE49-F238E27FC236}">
                      <a16:creationId xmlns:a16="http://schemas.microsoft.com/office/drawing/2014/main" id="{8BBDFBC5-669F-319F-35B7-B23EA305914F}"/>
                    </a:ext>
                  </a:extLst>
                </p:cNvPr>
                <p:cNvGrpSpPr/>
                <p:nvPr/>
              </p:nvGrpSpPr>
              <p:grpSpPr>
                <a:xfrm>
                  <a:off x="3955858" y="1165384"/>
                  <a:ext cx="234632" cy="234632"/>
                  <a:chOff x="2483014" y="1114427"/>
                  <a:chExt cx="209550" cy="209550"/>
                </a:xfrm>
              </p:grpSpPr>
              <p:sp>
                <p:nvSpPr>
                  <p:cNvPr id="2084" name="Google Shape;434;p12">
                    <a:extLst>
                      <a:ext uri="{FF2B5EF4-FFF2-40B4-BE49-F238E27FC236}">
                        <a16:creationId xmlns:a16="http://schemas.microsoft.com/office/drawing/2014/main" id="{E0DEAB48-91F6-A2AC-2C06-E929D8C2E6CA}"/>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5" name="Google Shape;435;p12">
                    <a:extLst>
                      <a:ext uri="{FF2B5EF4-FFF2-40B4-BE49-F238E27FC236}">
                        <a16:creationId xmlns:a16="http://schemas.microsoft.com/office/drawing/2014/main" id="{2AE62840-3A9B-8BA0-EB19-16DF0F32F1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2" name="Google Shape;436;p12">
                  <a:extLst>
                    <a:ext uri="{FF2B5EF4-FFF2-40B4-BE49-F238E27FC236}">
                      <a16:creationId xmlns:a16="http://schemas.microsoft.com/office/drawing/2014/main" id="{5B83DC7A-7986-ECFE-5D0A-BF927CC62A6B}"/>
                    </a:ext>
                  </a:extLst>
                </p:cNvPr>
                <p:cNvGrpSpPr/>
                <p:nvPr/>
              </p:nvGrpSpPr>
              <p:grpSpPr>
                <a:xfrm>
                  <a:off x="4317103" y="1165384"/>
                  <a:ext cx="234632" cy="234632"/>
                  <a:chOff x="2483014" y="1114427"/>
                  <a:chExt cx="209550" cy="209550"/>
                </a:xfrm>
              </p:grpSpPr>
              <p:sp>
                <p:nvSpPr>
                  <p:cNvPr id="2082" name="Google Shape;437;p12">
                    <a:extLst>
                      <a:ext uri="{FF2B5EF4-FFF2-40B4-BE49-F238E27FC236}">
                        <a16:creationId xmlns:a16="http://schemas.microsoft.com/office/drawing/2014/main" id="{D23023C6-4029-A546-4E24-513665D32D3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3" name="Google Shape;438;p12">
                    <a:extLst>
                      <a:ext uri="{FF2B5EF4-FFF2-40B4-BE49-F238E27FC236}">
                        <a16:creationId xmlns:a16="http://schemas.microsoft.com/office/drawing/2014/main" id="{491684F3-0FF8-2A88-57CD-63EE720D8D1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3" name="Google Shape;439;p12">
                  <a:extLst>
                    <a:ext uri="{FF2B5EF4-FFF2-40B4-BE49-F238E27FC236}">
                      <a16:creationId xmlns:a16="http://schemas.microsoft.com/office/drawing/2014/main" id="{DB6789AE-6943-6DCF-A085-C528D801715E}"/>
                    </a:ext>
                  </a:extLst>
                </p:cNvPr>
                <p:cNvGrpSpPr/>
                <p:nvPr/>
              </p:nvGrpSpPr>
              <p:grpSpPr>
                <a:xfrm>
                  <a:off x="4678347" y="1165384"/>
                  <a:ext cx="234632" cy="234632"/>
                  <a:chOff x="2483014" y="1114427"/>
                  <a:chExt cx="209550" cy="209550"/>
                </a:xfrm>
              </p:grpSpPr>
              <p:sp>
                <p:nvSpPr>
                  <p:cNvPr id="2080" name="Google Shape;440;p12">
                    <a:extLst>
                      <a:ext uri="{FF2B5EF4-FFF2-40B4-BE49-F238E27FC236}">
                        <a16:creationId xmlns:a16="http://schemas.microsoft.com/office/drawing/2014/main" id="{07456C22-47B8-A97B-B605-BC8A0326AF6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1" name="Google Shape;441;p12">
                    <a:extLst>
                      <a:ext uri="{FF2B5EF4-FFF2-40B4-BE49-F238E27FC236}">
                        <a16:creationId xmlns:a16="http://schemas.microsoft.com/office/drawing/2014/main" id="{D26D92F7-7BA6-6EC9-9697-2216337FE89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4" name="Google Shape;442;p12">
                  <a:extLst>
                    <a:ext uri="{FF2B5EF4-FFF2-40B4-BE49-F238E27FC236}">
                      <a16:creationId xmlns:a16="http://schemas.microsoft.com/office/drawing/2014/main" id="{00F7D052-D088-A48F-489A-30FF322DC305}"/>
                    </a:ext>
                  </a:extLst>
                </p:cNvPr>
                <p:cNvGrpSpPr/>
                <p:nvPr/>
              </p:nvGrpSpPr>
              <p:grpSpPr>
                <a:xfrm>
                  <a:off x="5039590" y="1165384"/>
                  <a:ext cx="234632" cy="234632"/>
                  <a:chOff x="2483014" y="1114427"/>
                  <a:chExt cx="209550" cy="209550"/>
                </a:xfrm>
              </p:grpSpPr>
              <p:sp>
                <p:nvSpPr>
                  <p:cNvPr id="2078" name="Google Shape;443;p12">
                    <a:extLst>
                      <a:ext uri="{FF2B5EF4-FFF2-40B4-BE49-F238E27FC236}">
                        <a16:creationId xmlns:a16="http://schemas.microsoft.com/office/drawing/2014/main" id="{AF3FC725-70C9-7ABF-B692-CA91376EB12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9" name="Google Shape;444;p12">
                    <a:extLst>
                      <a:ext uri="{FF2B5EF4-FFF2-40B4-BE49-F238E27FC236}">
                        <a16:creationId xmlns:a16="http://schemas.microsoft.com/office/drawing/2014/main" id="{680EA806-3B37-B3BE-296D-35C6D093380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5" name="Google Shape;445;p12">
                  <a:extLst>
                    <a:ext uri="{FF2B5EF4-FFF2-40B4-BE49-F238E27FC236}">
                      <a16:creationId xmlns:a16="http://schemas.microsoft.com/office/drawing/2014/main" id="{95C918B0-77DB-5A93-2307-B210D016696B}"/>
                    </a:ext>
                  </a:extLst>
                </p:cNvPr>
                <p:cNvGrpSpPr/>
                <p:nvPr/>
              </p:nvGrpSpPr>
              <p:grpSpPr>
                <a:xfrm>
                  <a:off x="5400834" y="1165384"/>
                  <a:ext cx="234632" cy="234632"/>
                  <a:chOff x="2483014" y="1114427"/>
                  <a:chExt cx="209550" cy="209550"/>
                </a:xfrm>
              </p:grpSpPr>
              <p:sp>
                <p:nvSpPr>
                  <p:cNvPr id="2076" name="Google Shape;446;p12">
                    <a:extLst>
                      <a:ext uri="{FF2B5EF4-FFF2-40B4-BE49-F238E27FC236}">
                        <a16:creationId xmlns:a16="http://schemas.microsoft.com/office/drawing/2014/main" id="{2B1625F6-4BE9-78C6-3666-BE077EA2589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7" name="Google Shape;447;p12">
                    <a:extLst>
                      <a:ext uri="{FF2B5EF4-FFF2-40B4-BE49-F238E27FC236}">
                        <a16:creationId xmlns:a16="http://schemas.microsoft.com/office/drawing/2014/main" id="{85AD2152-F06F-5964-D780-B4A39D7C51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19" name="Google Shape;448;p12">
                <a:extLst>
                  <a:ext uri="{FF2B5EF4-FFF2-40B4-BE49-F238E27FC236}">
                    <a16:creationId xmlns:a16="http://schemas.microsoft.com/office/drawing/2014/main" id="{37CEF718-3EB5-E93A-439D-5B2C530635AC}"/>
                  </a:ext>
                </a:extLst>
              </p:cNvPr>
              <p:cNvGrpSpPr/>
              <p:nvPr/>
            </p:nvGrpSpPr>
            <p:grpSpPr>
              <a:xfrm rot="-5400000">
                <a:off x="1229146" y="5557333"/>
                <a:ext cx="119575" cy="612586"/>
                <a:chOff x="2244455" y="772894"/>
                <a:chExt cx="94658" cy="485003"/>
              </a:xfrm>
            </p:grpSpPr>
            <p:sp>
              <p:nvSpPr>
                <p:cNvPr id="2064" name="Google Shape;449;p12">
                  <a:extLst>
                    <a:ext uri="{FF2B5EF4-FFF2-40B4-BE49-F238E27FC236}">
                      <a16:creationId xmlns:a16="http://schemas.microsoft.com/office/drawing/2014/main" id="{A4467A79-BFED-0B75-CABA-82AA5C15FC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5" name="Google Shape;450;p12">
                  <a:extLst>
                    <a:ext uri="{FF2B5EF4-FFF2-40B4-BE49-F238E27FC236}">
                      <a16:creationId xmlns:a16="http://schemas.microsoft.com/office/drawing/2014/main" id="{0C695243-4770-24E1-E30B-49E6110E4E4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 name="Google Shape;451;p12">
                <a:extLst>
                  <a:ext uri="{FF2B5EF4-FFF2-40B4-BE49-F238E27FC236}">
                    <a16:creationId xmlns:a16="http://schemas.microsoft.com/office/drawing/2014/main" id="{C21FBB9A-5B60-625E-D10D-58687BE1D332}"/>
                  </a:ext>
                </a:extLst>
              </p:cNvPr>
              <p:cNvGrpSpPr/>
              <p:nvPr/>
            </p:nvGrpSpPr>
            <p:grpSpPr>
              <a:xfrm rot="-5400000">
                <a:off x="1229146" y="5099277"/>
                <a:ext cx="119575" cy="612586"/>
                <a:chOff x="2244455" y="772894"/>
                <a:chExt cx="94658" cy="485003"/>
              </a:xfrm>
            </p:grpSpPr>
            <p:sp>
              <p:nvSpPr>
                <p:cNvPr id="2062" name="Google Shape;452;p12">
                  <a:extLst>
                    <a:ext uri="{FF2B5EF4-FFF2-40B4-BE49-F238E27FC236}">
                      <a16:creationId xmlns:a16="http://schemas.microsoft.com/office/drawing/2014/main" id="{EFFDCA52-7756-FC98-2EAE-4253CC075B6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3" name="Google Shape;453;p12">
                  <a:extLst>
                    <a:ext uri="{FF2B5EF4-FFF2-40B4-BE49-F238E27FC236}">
                      <a16:creationId xmlns:a16="http://schemas.microsoft.com/office/drawing/2014/main" id="{FA9C70A6-E756-D58F-7D1C-15F7C59FD32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4;p12">
                <a:extLst>
                  <a:ext uri="{FF2B5EF4-FFF2-40B4-BE49-F238E27FC236}">
                    <a16:creationId xmlns:a16="http://schemas.microsoft.com/office/drawing/2014/main" id="{7FD804C4-BB10-822C-A10D-38B909AF0DEB}"/>
                  </a:ext>
                </a:extLst>
              </p:cNvPr>
              <p:cNvGrpSpPr/>
              <p:nvPr/>
            </p:nvGrpSpPr>
            <p:grpSpPr>
              <a:xfrm rot="-5400000">
                <a:off x="1229146" y="4641222"/>
                <a:ext cx="119575" cy="612586"/>
                <a:chOff x="2244455" y="772894"/>
                <a:chExt cx="94658" cy="485003"/>
              </a:xfrm>
            </p:grpSpPr>
            <p:sp>
              <p:nvSpPr>
                <p:cNvPr id="2060" name="Google Shape;455;p12">
                  <a:extLst>
                    <a:ext uri="{FF2B5EF4-FFF2-40B4-BE49-F238E27FC236}">
                      <a16:creationId xmlns:a16="http://schemas.microsoft.com/office/drawing/2014/main" id="{A3733D55-A637-F5AB-95CE-086642A5E23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1" name="Google Shape;456;p12">
                  <a:extLst>
                    <a:ext uri="{FF2B5EF4-FFF2-40B4-BE49-F238E27FC236}">
                      <a16:creationId xmlns:a16="http://schemas.microsoft.com/office/drawing/2014/main" id="{B78D5AB6-5D0D-D174-2FD5-A334FA52630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7;p12">
                <a:extLst>
                  <a:ext uri="{FF2B5EF4-FFF2-40B4-BE49-F238E27FC236}">
                    <a16:creationId xmlns:a16="http://schemas.microsoft.com/office/drawing/2014/main" id="{FFF01764-6C6D-0E04-A221-E6C08F0F0A42}"/>
                  </a:ext>
                </a:extLst>
              </p:cNvPr>
              <p:cNvGrpSpPr/>
              <p:nvPr/>
            </p:nvGrpSpPr>
            <p:grpSpPr>
              <a:xfrm rot="-5400000">
                <a:off x="1229146" y="4183167"/>
                <a:ext cx="119575" cy="612586"/>
                <a:chOff x="2244455" y="772894"/>
                <a:chExt cx="94658" cy="485003"/>
              </a:xfrm>
            </p:grpSpPr>
            <p:sp>
              <p:nvSpPr>
                <p:cNvPr id="2058" name="Google Shape;458;p12">
                  <a:extLst>
                    <a:ext uri="{FF2B5EF4-FFF2-40B4-BE49-F238E27FC236}">
                      <a16:creationId xmlns:a16="http://schemas.microsoft.com/office/drawing/2014/main" id="{D67D2C00-087F-DDDF-7EF7-F57A33A2534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9" name="Google Shape;459;p12">
                  <a:extLst>
                    <a:ext uri="{FF2B5EF4-FFF2-40B4-BE49-F238E27FC236}">
                      <a16:creationId xmlns:a16="http://schemas.microsoft.com/office/drawing/2014/main" id="{622FC5A3-E01B-497E-2AC3-CAAB41F8ACB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60;p12">
                <a:extLst>
                  <a:ext uri="{FF2B5EF4-FFF2-40B4-BE49-F238E27FC236}">
                    <a16:creationId xmlns:a16="http://schemas.microsoft.com/office/drawing/2014/main" id="{1AB8321A-262E-F5EB-6269-5717E575DB64}"/>
                  </a:ext>
                </a:extLst>
              </p:cNvPr>
              <p:cNvGrpSpPr/>
              <p:nvPr/>
            </p:nvGrpSpPr>
            <p:grpSpPr>
              <a:xfrm rot="-5400000">
                <a:off x="1229146" y="3725113"/>
                <a:ext cx="119575" cy="612586"/>
                <a:chOff x="2244455" y="772894"/>
                <a:chExt cx="94658" cy="485003"/>
              </a:xfrm>
            </p:grpSpPr>
            <p:sp>
              <p:nvSpPr>
                <p:cNvPr id="2056" name="Google Shape;461;p12">
                  <a:extLst>
                    <a:ext uri="{FF2B5EF4-FFF2-40B4-BE49-F238E27FC236}">
                      <a16:creationId xmlns:a16="http://schemas.microsoft.com/office/drawing/2014/main" id="{09F0243B-303D-A886-56A9-2D89AC78EED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7" name="Google Shape;462;p12">
                  <a:extLst>
                    <a:ext uri="{FF2B5EF4-FFF2-40B4-BE49-F238E27FC236}">
                      <a16:creationId xmlns:a16="http://schemas.microsoft.com/office/drawing/2014/main" id="{CA071811-819D-2559-198D-322460394A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3;p12">
                <a:extLst>
                  <a:ext uri="{FF2B5EF4-FFF2-40B4-BE49-F238E27FC236}">
                    <a16:creationId xmlns:a16="http://schemas.microsoft.com/office/drawing/2014/main" id="{31C9964F-0D15-6212-42A6-D307D5089E0F}"/>
                  </a:ext>
                </a:extLst>
              </p:cNvPr>
              <p:cNvGrpSpPr/>
              <p:nvPr/>
            </p:nvGrpSpPr>
            <p:grpSpPr>
              <a:xfrm rot="-5400000">
                <a:off x="1229146" y="3267055"/>
                <a:ext cx="119575" cy="612586"/>
                <a:chOff x="2244455" y="772894"/>
                <a:chExt cx="94658" cy="485003"/>
              </a:xfrm>
            </p:grpSpPr>
            <p:sp>
              <p:nvSpPr>
                <p:cNvPr id="2054" name="Google Shape;464;p12">
                  <a:extLst>
                    <a:ext uri="{FF2B5EF4-FFF2-40B4-BE49-F238E27FC236}">
                      <a16:creationId xmlns:a16="http://schemas.microsoft.com/office/drawing/2014/main" id="{ED8CBB37-5EF2-08B7-73FF-7C8E111968E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5" name="Google Shape;465;p12">
                  <a:extLst>
                    <a:ext uri="{FF2B5EF4-FFF2-40B4-BE49-F238E27FC236}">
                      <a16:creationId xmlns:a16="http://schemas.microsoft.com/office/drawing/2014/main" id="{77E0AE8A-2B2C-F025-F5A0-3A4C7D91F34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6;p12">
                <a:extLst>
                  <a:ext uri="{FF2B5EF4-FFF2-40B4-BE49-F238E27FC236}">
                    <a16:creationId xmlns:a16="http://schemas.microsoft.com/office/drawing/2014/main" id="{A7CBE708-92F6-FF1B-F101-4F37D4678BF1}"/>
                  </a:ext>
                </a:extLst>
              </p:cNvPr>
              <p:cNvGrpSpPr/>
              <p:nvPr/>
            </p:nvGrpSpPr>
            <p:grpSpPr>
              <a:xfrm rot="-5400000">
                <a:off x="1229145" y="2808999"/>
                <a:ext cx="119575" cy="612586"/>
                <a:chOff x="2244455" y="772894"/>
                <a:chExt cx="94658" cy="485003"/>
              </a:xfrm>
            </p:grpSpPr>
            <p:sp>
              <p:nvSpPr>
                <p:cNvPr id="2052" name="Google Shape;467;p12">
                  <a:extLst>
                    <a:ext uri="{FF2B5EF4-FFF2-40B4-BE49-F238E27FC236}">
                      <a16:creationId xmlns:a16="http://schemas.microsoft.com/office/drawing/2014/main" id="{28A01D43-8346-F06F-94D5-409F4532449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3" name="Google Shape;468;p12">
                  <a:extLst>
                    <a:ext uri="{FF2B5EF4-FFF2-40B4-BE49-F238E27FC236}">
                      <a16:creationId xmlns:a16="http://schemas.microsoft.com/office/drawing/2014/main" id="{78E42A9E-E980-945F-E507-91EC4C41B52B}"/>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9;p12">
                <a:extLst>
                  <a:ext uri="{FF2B5EF4-FFF2-40B4-BE49-F238E27FC236}">
                    <a16:creationId xmlns:a16="http://schemas.microsoft.com/office/drawing/2014/main" id="{879A241E-09B4-7C9D-9438-3160113DC0CD}"/>
                  </a:ext>
                </a:extLst>
              </p:cNvPr>
              <p:cNvGrpSpPr/>
              <p:nvPr/>
            </p:nvGrpSpPr>
            <p:grpSpPr>
              <a:xfrm rot="-5400000">
                <a:off x="1229146" y="2350946"/>
                <a:ext cx="119575" cy="612586"/>
                <a:chOff x="2244455" y="772894"/>
                <a:chExt cx="94658" cy="485003"/>
              </a:xfrm>
            </p:grpSpPr>
            <p:sp>
              <p:nvSpPr>
                <p:cNvPr id="2049" name="Google Shape;470;p12">
                  <a:extLst>
                    <a:ext uri="{FF2B5EF4-FFF2-40B4-BE49-F238E27FC236}">
                      <a16:creationId xmlns:a16="http://schemas.microsoft.com/office/drawing/2014/main" id="{A3996B77-F6AD-0A03-C033-4687081B8C6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1" name="Google Shape;471;p12">
                  <a:extLst>
                    <a:ext uri="{FF2B5EF4-FFF2-40B4-BE49-F238E27FC236}">
                      <a16:creationId xmlns:a16="http://schemas.microsoft.com/office/drawing/2014/main" id="{286CF1A9-B081-0184-8C7F-9BDCC8DE857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72;p12">
                <a:extLst>
                  <a:ext uri="{FF2B5EF4-FFF2-40B4-BE49-F238E27FC236}">
                    <a16:creationId xmlns:a16="http://schemas.microsoft.com/office/drawing/2014/main" id="{2F731809-C02A-F983-3F5F-E5D5373084EA}"/>
                  </a:ext>
                </a:extLst>
              </p:cNvPr>
              <p:cNvGrpSpPr/>
              <p:nvPr/>
            </p:nvGrpSpPr>
            <p:grpSpPr>
              <a:xfrm rot="-5400000">
                <a:off x="1229146" y="1892893"/>
                <a:ext cx="119575" cy="612586"/>
                <a:chOff x="2244455" y="772894"/>
                <a:chExt cx="94658" cy="485003"/>
              </a:xfrm>
            </p:grpSpPr>
            <p:sp>
              <p:nvSpPr>
                <p:cNvPr id="31" name="Google Shape;473;p12">
                  <a:extLst>
                    <a:ext uri="{FF2B5EF4-FFF2-40B4-BE49-F238E27FC236}">
                      <a16:creationId xmlns:a16="http://schemas.microsoft.com/office/drawing/2014/main" id="{D667EE3D-FFFC-054E-E8B2-4C707EEB381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48" name="Google Shape;474;p12">
                  <a:extLst>
                    <a:ext uri="{FF2B5EF4-FFF2-40B4-BE49-F238E27FC236}">
                      <a16:creationId xmlns:a16="http://schemas.microsoft.com/office/drawing/2014/main" id="{F4CD6BC9-F9A0-AA09-79F1-22B9078D3BB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5;p12">
                <a:extLst>
                  <a:ext uri="{FF2B5EF4-FFF2-40B4-BE49-F238E27FC236}">
                    <a16:creationId xmlns:a16="http://schemas.microsoft.com/office/drawing/2014/main" id="{B55C21D0-DFDC-12C3-6DA6-721158034D60}"/>
                  </a:ext>
                </a:extLst>
              </p:cNvPr>
              <p:cNvGrpSpPr/>
              <p:nvPr/>
            </p:nvGrpSpPr>
            <p:grpSpPr>
              <a:xfrm rot="-5400000">
                <a:off x="1229146" y="1434840"/>
                <a:ext cx="119575" cy="612586"/>
                <a:chOff x="2244455" y="772894"/>
                <a:chExt cx="94658" cy="485003"/>
              </a:xfrm>
            </p:grpSpPr>
            <p:sp>
              <p:nvSpPr>
                <p:cNvPr id="29" name="Google Shape;476;p12">
                  <a:extLst>
                    <a:ext uri="{FF2B5EF4-FFF2-40B4-BE49-F238E27FC236}">
                      <a16:creationId xmlns:a16="http://schemas.microsoft.com/office/drawing/2014/main" id="{2E812828-E656-D7EB-C2FA-6DB7C9CA810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77;p12">
                  <a:extLst>
                    <a:ext uri="{FF2B5EF4-FFF2-40B4-BE49-F238E27FC236}">
                      <a16:creationId xmlns:a16="http://schemas.microsoft.com/office/drawing/2014/main" id="{817E0C32-6BB3-A598-165F-6FF8DF36A10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2096" name="Google Shape;478;p12">
            <a:extLst>
              <a:ext uri="{FF2B5EF4-FFF2-40B4-BE49-F238E27FC236}">
                <a16:creationId xmlns:a16="http://schemas.microsoft.com/office/drawing/2014/main" id="{9805336D-19BB-6258-1143-B32BF6707F65}"/>
              </a:ext>
            </a:extLst>
          </p:cNvPr>
          <p:cNvSpPr txBox="1"/>
          <p:nvPr/>
        </p:nvSpPr>
        <p:spPr>
          <a:xfrm>
            <a:off x="2073554" y="1932600"/>
            <a:ext cx="8326988" cy="892512"/>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C</a:t>
            </a:r>
            <a:r>
              <a:rPr lang="vi-VN" sz="2000" dirty="0">
                <a:solidFill>
                  <a:schemeClr val="dk1"/>
                </a:solidFill>
                <a:latin typeface="Times New Roman"/>
                <a:ea typeface="Times New Roman"/>
                <a:cs typeface="Times New Roman"/>
                <a:sym typeface="Times New Roman"/>
              </a:rPr>
              <a:t>ung cấp một cách tiếp cận mạnh mẽ và hiệu quả để xử lý các thao tác trên tập hợp dữ liệu (collections) với cú pháp đơn giản và ngắn gọn.</a:t>
            </a:r>
          </a:p>
        </p:txBody>
      </p:sp>
    </p:spTree>
    <p:extLst>
      <p:ext uri="{BB962C8B-B14F-4D97-AF65-F5344CB8AC3E}">
        <p14:creationId xmlns:p14="http://schemas.microsoft.com/office/powerpoint/2010/main" val="385122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6"/>
                                        </p:tgtEl>
                                        <p:attrNameLst>
                                          <p:attrName>style.visibility</p:attrName>
                                        </p:attrNameLst>
                                      </p:cBhvr>
                                      <p:to>
                                        <p:strVal val="visible"/>
                                      </p:to>
                                    </p:set>
                                    <p:animEffect transition="in" filter="fade">
                                      <p:cBhvr>
                                        <p:cTn id="22" dur="500"/>
                                        <p:tgtEl>
                                          <p:spTgt spid="2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44632" y="767638"/>
            <a:ext cx="8616270" cy="1007332"/>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459867" y="782034"/>
            <a:ext cx="1245251" cy="1335588"/>
            <a:chOff x="3150395" y="933507"/>
            <a:chExt cx="1559927" cy="1839452"/>
          </a:xfrm>
        </p:grpSpPr>
        <p:grpSp>
          <p:nvGrpSpPr>
            <p:cNvPr id="10" name="组合 21"/>
            <p:cNvGrpSpPr/>
            <p:nvPr/>
          </p:nvGrpSpPr>
          <p:grpSpPr>
            <a:xfrm>
              <a:off x="3150395" y="933507"/>
              <a:ext cx="1559927" cy="1839452"/>
              <a:chOff x="3222820" y="1148080"/>
              <a:chExt cx="1484216" cy="1750177"/>
            </a:xfrm>
          </p:grpSpPr>
          <p:grpSp>
            <p:nvGrpSpPr>
              <p:cNvPr id="12" name="组合 25"/>
              <p:cNvGrpSpPr/>
              <p:nvPr/>
            </p:nvGrpSpPr>
            <p:grpSpPr>
              <a:xfrm>
                <a:off x="3420363" y="1295115"/>
                <a:ext cx="1286673" cy="1603142"/>
                <a:chOff x="7380501" y="2927402"/>
                <a:chExt cx="2311887" cy="2880512"/>
              </a:xfrm>
            </p:grpSpPr>
            <p:sp>
              <p:nvSpPr>
                <p:cNvPr id="14"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514455" y="1292811"/>
              <a:ext cx="774240" cy="72061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rPr>
                <a:t>05</a:t>
              </a:r>
              <a:endParaRPr lang="zh-CN" altLang="en-US" sz="2800" dirty="0">
                <a:solidFill>
                  <a:srgbClr val="FFB850"/>
                </a:solidFill>
                <a:latin typeface="Impact" panose="020B0806030902050204" pitchFamily="34" charset="0"/>
              </a:endParaRPr>
            </a:p>
          </p:txBody>
        </p:sp>
      </p:grpSp>
      <p:sp>
        <p:nvSpPr>
          <p:cNvPr id="17" name="文本框 31"/>
          <p:cNvSpPr txBox="1"/>
          <p:nvPr/>
        </p:nvSpPr>
        <p:spPr>
          <a:xfrm>
            <a:off x="2554709" y="1025883"/>
            <a:ext cx="6905838" cy="523220"/>
          </a:xfrm>
          <a:prstGeom prst="rect">
            <a:avLst/>
          </a:prstGeom>
          <a:noFill/>
        </p:spPr>
        <p:txBody>
          <a:bodyPr wrap="square" rtlCol="0">
            <a:spAutoFit/>
          </a:bodyPr>
          <a:lstStyle/>
          <a:p>
            <a:r>
              <a:rPr lang="en-US" altLang="zh-CN"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rPr>
              <a:t> Stream API</a:t>
            </a:r>
            <a:endParaRPr lang="zh-CN" altLang="en-US"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2" name="Google Shape;413;p12">
            <a:extLst>
              <a:ext uri="{FF2B5EF4-FFF2-40B4-BE49-F238E27FC236}">
                <a16:creationId xmlns:a16="http://schemas.microsoft.com/office/drawing/2014/main" id="{27C799AC-08E7-1771-1C73-EDBEFFE0DCA6}"/>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247143A-5122-8A61-CE5B-0355412C2C4A}"/>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854E511C-6776-A1E1-684F-06A5E5B09CB4}"/>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0C55D4D1-7D7B-AEA5-D440-04D42E0EED51}"/>
                </a:ext>
              </a:extLst>
            </p:cNvPr>
            <p:cNvGrpSpPr/>
            <p:nvPr/>
          </p:nvGrpSpPr>
          <p:grpSpPr>
            <a:xfrm>
              <a:off x="982640" y="1596963"/>
              <a:ext cx="751226" cy="4402810"/>
              <a:chOff x="982640" y="1596963"/>
              <a:chExt cx="751226" cy="4402810"/>
            </a:xfrm>
          </p:grpSpPr>
          <p:grpSp>
            <p:nvGrpSpPr>
              <p:cNvPr id="18" name="Google Shape;417;p12">
                <a:extLst>
                  <a:ext uri="{FF2B5EF4-FFF2-40B4-BE49-F238E27FC236}">
                    <a16:creationId xmlns:a16="http://schemas.microsoft.com/office/drawing/2014/main" id="{DF8871B5-CFFB-8C2C-3F17-E3401B9A063D}"/>
                  </a:ext>
                </a:extLst>
              </p:cNvPr>
              <p:cNvGrpSpPr/>
              <p:nvPr/>
            </p:nvGrpSpPr>
            <p:grpSpPr>
              <a:xfrm rot="-5400000">
                <a:off x="-615716" y="3650191"/>
                <a:ext cx="4402810" cy="296354"/>
                <a:chOff x="2149635" y="1165383"/>
                <a:chExt cx="3485831" cy="234634"/>
              </a:xfrm>
            </p:grpSpPr>
            <p:grpSp>
              <p:nvGrpSpPr>
                <p:cNvPr id="2066" name="Google Shape;418;p12">
                  <a:extLst>
                    <a:ext uri="{FF2B5EF4-FFF2-40B4-BE49-F238E27FC236}">
                      <a16:creationId xmlns:a16="http://schemas.microsoft.com/office/drawing/2014/main" id="{4B7258B5-CCF3-5BE7-EEA7-2FB6C0A9E7CA}"/>
                    </a:ext>
                  </a:extLst>
                </p:cNvPr>
                <p:cNvGrpSpPr/>
                <p:nvPr/>
              </p:nvGrpSpPr>
              <p:grpSpPr>
                <a:xfrm>
                  <a:off x="2149635" y="1165385"/>
                  <a:ext cx="234632" cy="234632"/>
                  <a:chOff x="2483014" y="1114427"/>
                  <a:chExt cx="209550" cy="209550"/>
                </a:xfrm>
              </p:grpSpPr>
              <p:sp>
                <p:nvSpPr>
                  <p:cNvPr id="2094" name="Google Shape;419;p12">
                    <a:extLst>
                      <a:ext uri="{FF2B5EF4-FFF2-40B4-BE49-F238E27FC236}">
                        <a16:creationId xmlns:a16="http://schemas.microsoft.com/office/drawing/2014/main" id="{424880A5-794B-85F0-91C9-909448AD8AA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5" name="Google Shape;420;p12">
                    <a:extLst>
                      <a:ext uri="{FF2B5EF4-FFF2-40B4-BE49-F238E27FC236}">
                        <a16:creationId xmlns:a16="http://schemas.microsoft.com/office/drawing/2014/main" id="{29024F41-49D0-4407-CF6C-A5BF6B0BF4F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7" name="Google Shape;421;p12">
                  <a:extLst>
                    <a:ext uri="{FF2B5EF4-FFF2-40B4-BE49-F238E27FC236}">
                      <a16:creationId xmlns:a16="http://schemas.microsoft.com/office/drawing/2014/main" id="{58D27CE5-A8D1-F9B0-B065-D4FDE11FD78D}"/>
                    </a:ext>
                  </a:extLst>
                </p:cNvPr>
                <p:cNvGrpSpPr/>
                <p:nvPr/>
              </p:nvGrpSpPr>
              <p:grpSpPr>
                <a:xfrm>
                  <a:off x="2510880" y="1165385"/>
                  <a:ext cx="234632" cy="234632"/>
                  <a:chOff x="2483014" y="1114427"/>
                  <a:chExt cx="209550" cy="209550"/>
                </a:xfrm>
              </p:grpSpPr>
              <p:sp>
                <p:nvSpPr>
                  <p:cNvPr id="2092" name="Google Shape;422;p12">
                    <a:extLst>
                      <a:ext uri="{FF2B5EF4-FFF2-40B4-BE49-F238E27FC236}">
                        <a16:creationId xmlns:a16="http://schemas.microsoft.com/office/drawing/2014/main" id="{2E9CA229-B4E7-2CB1-1421-4962716BBE2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3" name="Google Shape;423;p12">
                    <a:extLst>
                      <a:ext uri="{FF2B5EF4-FFF2-40B4-BE49-F238E27FC236}">
                        <a16:creationId xmlns:a16="http://schemas.microsoft.com/office/drawing/2014/main" id="{4BDECE47-681F-A359-52C3-A8690E9B28D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8" name="Google Shape;424;p12">
                  <a:extLst>
                    <a:ext uri="{FF2B5EF4-FFF2-40B4-BE49-F238E27FC236}">
                      <a16:creationId xmlns:a16="http://schemas.microsoft.com/office/drawing/2014/main" id="{68915AAD-A0E3-50AC-79D3-71E3E56D793C}"/>
                    </a:ext>
                  </a:extLst>
                </p:cNvPr>
                <p:cNvGrpSpPr/>
                <p:nvPr/>
              </p:nvGrpSpPr>
              <p:grpSpPr>
                <a:xfrm>
                  <a:off x="2872124" y="1165385"/>
                  <a:ext cx="234632" cy="234632"/>
                  <a:chOff x="2483014" y="1114427"/>
                  <a:chExt cx="209550" cy="209550"/>
                </a:xfrm>
              </p:grpSpPr>
              <p:sp>
                <p:nvSpPr>
                  <p:cNvPr id="2090" name="Google Shape;425;p12">
                    <a:extLst>
                      <a:ext uri="{FF2B5EF4-FFF2-40B4-BE49-F238E27FC236}">
                        <a16:creationId xmlns:a16="http://schemas.microsoft.com/office/drawing/2014/main" id="{E0A9B83D-2A2B-63E0-634D-69EAC1F71FF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1" name="Google Shape;426;p12">
                    <a:extLst>
                      <a:ext uri="{FF2B5EF4-FFF2-40B4-BE49-F238E27FC236}">
                        <a16:creationId xmlns:a16="http://schemas.microsoft.com/office/drawing/2014/main" id="{18334B65-DFD7-DDCC-C1AD-0A5298F0F1D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9" name="Google Shape;427;p12">
                  <a:extLst>
                    <a:ext uri="{FF2B5EF4-FFF2-40B4-BE49-F238E27FC236}">
                      <a16:creationId xmlns:a16="http://schemas.microsoft.com/office/drawing/2014/main" id="{C47F246D-11B7-649C-B86D-B1450493B841}"/>
                    </a:ext>
                  </a:extLst>
                </p:cNvPr>
                <p:cNvGrpSpPr/>
                <p:nvPr/>
              </p:nvGrpSpPr>
              <p:grpSpPr>
                <a:xfrm>
                  <a:off x="3233369" y="1165385"/>
                  <a:ext cx="234632" cy="234632"/>
                  <a:chOff x="2483014" y="1114427"/>
                  <a:chExt cx="209550" cy="209550"/>
                </a:xfrm>
              </p:grpSpPr>
              <p:sp>
                <p:nvSpPr>
                  <p:cNvPr id="2088" name="Google Shape;428;p12">
                    <a:extLst>
                      <a:ext uri="{FF2B5EF4-FFF2-40B4-BE49-F238E27FC236}">
                        <a16:creationId xmlns:a16="http://schemas.microsoft.com/office/drawing/2014/main" id="{E8935B79-3C02-A2E8-9061-A9A6FBF531D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9" name="Google Shape;429;p12">
                    <a:extLst>
                      <a:ext uri="{FF2B5EF4-FFF2-40B4-BE49-F238E27FC236}">
                        <a16:creationId xmlns:a16="http://schemas.microsoft.com/office/drawing/2014/main" id="{4DEF0A1E-07C9-6E80-216B-0E36179E7B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0" name="Google Shape;430;p12">
                  <a:extLst>
                    <a:ext uri="{FF2B5EF4-FFF2-40B4-BE49-F238E27FC236}">
                      <a16:creationId xmlns:a16="http://schemas.microsoft.com/office/drawing/2014/main" id="{F8EE2FB9-C009-9360-79D3-92F4870EADA6}"/>
                    </a:ext>
                  </a:extLst>
                </p:cNvPr>
                <p:cNvGrpSpPr/>
                <p:nvPr/>
              </p:nvGrpSpPr>
              <p:grpSpPr>
                <a:xfrm>
                  <a:off x="3594615" y="1165383"/>
                  <a:ext cx="234632" cy="234632"/>
                  <a:chOff x="2483014" y="1114427"/>
                  <a:chExt cx="209550" cy="209550"/>
                </a:xfrm>
              </p:grpSpPr>
              <p:sp>
                <p:nvSpPr>
                  <p:cNvPr id="2086" name="Google Shape;431;p12">
                    <a:extLst>
                      <a:ext uri="{FF2B5EF4-FFF2-40B4-BE49-F238E27FC236}">
                        <a16:creationId xmlns:a16="http://schemas.microsoft.com/office/drawing/2014/main" id="{1F4206E9-1BB2-2765-3DBD-E6660EF73ED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7" name="Google Shape;432;p12">
                    <a:extLst>
                      <a:ext uri="{FF2B5EF4-FFF2-40B4-BE49-F238E27FC236}">
                        <a16:creationId xmlns:a16="http://schemas.microsoft.com/office/drawing/2014/main" id="{C73D14C2-1BEC-75DE-B19D-6A8D0CC868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1" name="Google Shape;433;p12">
                  <a:extLst>
                    <a:ext uri="{FF2B5EF4-FFF2-40B4-BE49-F238E27FC236}">
                      <a16:creationId xmlns:a16="http://schemas.microsoft.com/office/drawing/2014/main" id="{8BBDFBC5-669F-319F-35B7-B23EA305914F}"/>
                    </a:ext>
                  </a:extLst>
                </p:cNvPr>
                <p:cNvGrpSpPr/>
                <p:nvPr/>
              </p:nvGrpSpPr>
              <p:grpSpPr>
                <a:xfrm>
                  <a:off x="3955858" y="1165384"/>
                  <a:ext cx="234632" cy="234632"/>
                  <a:chOff x="2483014" y="1114427"/>
                  <a:chExt cx="209550" cy="209550"/>
                </a:xfrm>
              </p:grpSpPr>
              <p:sp>
                <p:nvSpPr>
                  <p:cNvPr id="2084" name="Google Shape;434;p12">
                    <a:extLst>
                      <a:ext uri="{FF2B5EF4-FFF2-40B4-BE49-F238E27FC236}">
                        <a16:creationId xmlns:a16="http://schemas.microsoft.com/office/drawing/2014/main" id="{E0DEAB48-91F6-A2AC-2C06-E929D8C2E6CA}"/>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5" name="Google Shape;435;p12">
                    <a:extLst>
                      <a:ext uri="{FF2B5EF4-FFF2-40B4-BE49-F238E27FC236}">
                        <a16:creationId xmlns:a16="http://schemas.microsoft.com/office/drawing/2014/main" id="{2AE62840-3A9B-8BA0-EB19-16DF0F32F1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2" name="Google Shape;436;p12">
                  <a:extLst>
                    <a:ext uri="{FF2B5EF4-FFF2-40B4-BE49-F238E27FC236}">
                      <a16:creationId xmlns:a16="http://schemas.microsoft.com/office/drawing/2014/main" id="{5B83DC7A-7986-ECFE-5D0A-BF927CC62A6B}"/>
                    </a:ext>
                  </a:extLst>
                </p:cNvPr>
                <p:cNvGrpSpPr/>
                <p:nvPr/>
              </p:nvGrpSpPr>
              <p:grpSpPr>
                <a:xfrm>
                  <a:off x="4317103" y="1165384"/>
                  <a:ext cx="234632" cy="234632"/>
                  <a:chOff x="2483014" y="1114427"/>
                  <a:chExt cx="209550" cy="209550"/>
                </a:xfrm>
              </p:grpSpPr>
              <p:sp>
                <p:nvSpPr>
                  <p:cNvPr id="2082" name="Google Shape;437;p12">
                    <a:extLst>
                      <a:ext uri="{FF2B5EF4-FFF2-40B4-BE49-F238E27FC236}">
                        <a16:creationId xmlns:a16="http://schemas.microsoft.com/office/drawing/2014/main" id="{D23023C6-4029-A546-4E24-513665D32D3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3" name="Google Shape;438;p12">
                    <a:extLst>
                      <a:ext uri="{FF2B5EF4-FFF2-40B4-BE49-F238E27FC236}">
                        <a16:creationId xmlns:a16="http://schemas.microsoft.com/office/drawing/2014/main" id="{491684F3-0FF8-2A88-57CD-63EE720D8D1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3" name="Google Shape;439;p12">
                  <a:extLst>
                    <a:ext uri="{FF2B5EF4-FFF2-40B4-BE49-F238E27FC236}">
                      <a16:creationId xmlns:a16="http://schemas.microsoft.com/office/drawing/2014/main" id="{DB6789AE-6943-6DCF-A085-C528D801715E}"/>
                    </a:ext>
                  </a:extLst>
                </p:cNvPr>
                <p:cNvGrpSpPr/>
                <p:nvPr/>
              </p:nvGrpSpPr>
              <p:grpSpPr>
                <a:xfrm>
                  <a:off x="4678347" y="1165384"/>
                  <a:ext cx="234632" cy="234632"/>
                  <a:chOff x="2483014" y="1114427"/>
                  <a:chExt cx="209550" cy="209550"/>
                </a:xfrm>
              </p:grpSpPr>
              <p:sp>
                <p:nvSpPr>
                  <p:cNvPr id="2080" name="Google Shape;440;p12">
                    <a:extLst>
                      <a:ext uri="{FF2B5EF4-FFF2-40B4-BE49-F238E27FC236}">
                        <a16:creationId xmlns:a16="http://schemas.microsoft.com/office/drawing/2014/main" id="{07456C22-47B8-A97B-B605-BC8A0326AF6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1" name="Google Shape;441;p12">
                    <a:extLst>
                      <a:ext uri="{FF2B5EF4-FFF2-40B4-BE49-F238E27FC236}">
                        <a16:creationId xmlns:a16="http://schemas.microsoft.com/office/drawing/2014/main" id="{D26D92F7-7BA6-6EC9-9697-2216337FE89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4" name="Google Shape;442;p12">
                  <a:extLst>
                    <a:ext uri="{FF2B5EF4-FFF2-40B4-BE49-F238E27FC236}">
                      <a16:creationId xmlns:a16="http://schemas.microsoft.com/office/drawing/2014/main" id="{00F7D052-D088-A48F-489A-30FF322DC305}"/>
                    </a:ext>
                  </a:extLst>
                </p:cNvPr>
                <p:cNvGrpSpPr/>
                <p:nvPr/>
              </p:nvGrpSpPr>
              <p:grpSpPr>
                <a:xfrm>
                  <a:off x="5039590" y="1165384"/>
                  <a:ext cx="234632" cy="234632"/>
                  <a:chOff x="2483014" y="1114427"/>
                  <a:chExt cx="209550" cy="209550"/>
                </a:xfrm>
              </p:grpSpPr>
              <p:sp>
                <p:nvSpPr>
                  <p:cNvPr id="2078" name="Google Shape;443;p12">
                    <a:extLst>
                      <a:ext uri="{FF2B5EF4-FFF2-40B4-BE49-F238E27FC236}">
                        <a16:creationId xmlns:a16="http://schemas.microsoft.com/office/drawing/2014/main" id="{AF3FC725-70C9-7ABF-B692-CA91376EB12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9" name="Google Shape;444;p12">
                    <a:extLst>
                      <a:ext uri="{FF2B5EF4-FFF2-40B4-BE49-F238E27FC236}">
                        <a16:creationId xmlns:a16="http://schemas.microsoft.com/office/drawing/2014/main" id="{680EA806-3B37-B3BE-296D-35C6D093380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5" name="Google Shape;445;p12">
                  <a:extLst>
                    <a:ext uri="{FF2B5EF4-FFF2-40B4-BE49-F238E27FC236}">
                      <a16:creationId xmlns:a16="http://schemas.microsoft.com/office/drawing/2014/main" id="{95C918B0-77DB-5A93-2307-B210D016696B}"/>
                    </a:ext>
                  </a:extLst>
                </p:cNvPr>
                <p:cNvGrpSpPr/>
                <p:nvPr/>
              </p:nvGrpSpPr>
              <p:grpSpPr>
                <a:xfrm>
                  <a:off x="5400834" y="1165384"/>
                  <a:ext cx="234632" cy="234632"/>
                  <a:chOff x="2483014" y="1114427"/>
                  <a:chExt cx="209550" cy="209550"/>
                </a:xfrm>
              </p:grpSpPr>
              <p:sp>
                <p:nvSpPr>
                  <p:cNvPr id="2076" name="Google Shape;446;p12">
                    <a:extLst>
                      <a:ext uri="{FF2B5EF4-FFF2-40B4-BE49-F238E27FC236}">
                        <a16:creationId xmlns:a16="http://schemas.microsoft.com/office/drawing/2014/main" id="{2B1625F6-4BE9-78C6-3666-BE077EA2589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7" name="Google Shape;447;p12">
                    <a:extLst>
                      <a:ext uri="{FF2B5EF4-FFF2-40B4-BE49-F238E27FC236}">
                        <a16:creationId xmlns:a16="http://schemas.microsoft.com/office/drawing/2014/main" id="{85AD2152-F06F-5964-D780-B4A39D7C51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19" name="Google Shape;448;p12">
                <a:extLst>
                  <a:ext uri="{FF2B5EF4-FFF2-40B4-BE49-F238E27FC236}">
                    <a16:creationId xmlns:a16="http://schemas.microsoft.com/office/drawing/2014/main" id="{37CEF718-3EB5-E93A-439D-5B2C530635AC}"/>
                  </a:ext>
                </a:extLst>
              </p:cNvPr>
              <p:cNvGrpSpPr/>
              <p:nvPr/>
            </p:nvGrpSpPr>
            <p:grpSpPr>
              <a:xfrm rot="-5400000">
                <a:off x="1229146" y="5557333"/>
                <a:ext cx="119575" cy="612586"/>
                <a:chOff x="2244455" y="772894"/>
                <a:chExt cx="94658" cy="485003"/>
              </a:xfrm>
            </p:grpSpPr>
            <p:sp>
              <p:nvSpPr>
                <p:cNvPr id="2064" name="Google Shape;449;p12">
                  <a:extLst>
                    <a:ext uri="{FF2B5EF4-FFF2-40B4-BE49-F238E27FC236}">
                      <a16:creationId xmlns:a16="http://schemas.microsoft.com/office/drawing/2014/main" id="{A4467A79-BFED-0B75-CABA-82AA5C15FC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5" name="Google Shape;450;p12">
                  <a:extLst>
                    <a:ext uri="{FF2B5EF4-FFF2-40B4-BE49-F238E27FC236}">
                      <a16:creationId xmlns:a16="http://schemas.microsoft.com/office/drawing/2014/main" id="{0C695243-4770-24E1-E30B-49E6110E4E4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 name="Google Shape;451;p12">
                <a:extLst>
                  <a:ext uri="{FF2B5EF4-FFF2-40B4-BE49-F238E27FC236}">
                    <a16:creationId xmlns:a16="http://schemas.microsoft.com/office/drawing/2014/main" id="{C21FBB9A-5B60-625E-D10D-58687BE1D332}"/>
                  </a:ext>
                </a:extLst>
              </p:cNvPr>
              <p:cNvGrpSpPr/>
              <p:nvPr/>
            </p:nvGrpSpPr>
            <p:grpSpPr>
              <a:xfrm rot="-5400000">
                <a:off x="1229146" y="5099277"/>
                <a:ext cx="119575" cy="612586"/>
                <a:chOff x="2244455" y="772894"/>
                <a:chExt cx="94658" cy="485003"/>
              </a:xfrm>
            </p:grpSpPr>
            <p:sp>
              <p:nvSpPr>
                <p:cNvPr id="2062" name="Google Shape;452;p12">
                  <a:extLst>
                    <a:ext uri="{FF2B5EF4-FFF2-40B4-BE49-F238E27FC236}">
                      <a16:creationId xmlns:a16="http://schemas.microsoft.com/office/drawing/2014/main" id="{EFFDCA52-7756-FC98-2EAE-4253CC075B6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3" name="Google Shape;453;p12">
                  <a:extLst>
                    <a:ext uri="{FF2B5EF4-FFF2-40B4-BE49-F238E27FC236}">
                      <a16:creationId xmlns:a16="http://schemas.microsoft.com/office/drawing/2014/main" id="{FA9C70A6-E756-D58F-7D1C-15F7C59FD32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4;p12">
                <a:extLst>
                  <a:ext uri="{FF2B5EF4-FFF2-40B4-BE49-F238E27FC236}">
                    <a16:creationId xmlns:a16="http://schemas.microsoft.com/office/drawing/2014/main" id="{7FD804C4-BB10-822C-A10D-38B909AF0DEB}"/>
                  </a:ext>
                </a:extLst>
              </p:cNvPr>
              <p:cNvGrpSpPr/>
              <p:nvPr/>
            </p:nvGrpSpPr>
            <p:grpSpPr>
              <a:xfrm rot="-5400000">
                <a:off x="1229146" y="4641222"/>
                <a:ext cx="119575" cy="612586"/>
                <a:chOff x="2244455" y="772894"/>
                <a:chExt cx="94658" cy="485003"/>
              </a:xfrm>
            </p:grpSpPr>
            <p:sp>
              <p:nvSpPr>
                <p:cNvPr id="2060" name="Google Shape;455;p12">
                  <a:extLst>
                    <a:ext uri="{FF2B5EF4-FFF2-40B4-BE49-F238E27FC236}">
                      <a16:creationId xmlns:a16="http://schemas.microsoft.com/office/drawing/2014/main" id="{A3733D55-A637-F5AB-95CE-086642A5E23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1" name="Google Shape;456;p12">
                  <a:extLst>
                    <a:ext uri="{FF2B5EF4-FFF2-40B4-BE49-F238E27FC236}">
                      <a16:creationId xmlns:a16="http://schemas.microsoft.com/office/drawing/2014/main" id="{B78D5AB6-5D0D-D174-2FD5-A334FA52630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7;p12">
                <a:extLst>
                  <a:ext uri="{FF2B5EF4-FFF2-40B4-BE49-F238E27FC236}">
                    <a16:creationId xmlns:a16="http://schemas.microsoft.com/office/drawing/2014/main" id="{FFF01764-6C6D-0E04-A221-E6C08F0F0A42}"/>
                  </a:ext>
                </a:extLst>
              </p:cNvPr>
              <p:cNvGrpSpPr/>
              <p:nvPr/>
            </p:nvGrpSpPr>
            <p:grpSpPr>
              <a:xfrm rot="-5400000">
                <a:off x="1229146" y="4183167"/>
                <a:ext cx="119575" cy="612586"/>
                <a:chOff x="2244455" y="772894"/>
                <a:chExt cx="94658" cy="485003"/>
              </a:xfrm>
            </p:grpSpPr>
            <p:sp>
              <p:nvSpPr>
                <p:cNvPr id="2058" name="Google Shape;458;p12">
                  <a:extLst>
                    <a:ext uri="{FF2B5EF4-FFF2-40B4-BE49-F238E27FC236}">
                      <a16:creationId xmlns:a16="http://schemas.microsoft.com/office/drawing/2014/main" id="{D67D2C00-087F-DDDF-7EF7-F57A33A2534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9" name="Google Shape;459;p12">
                  <a:extLst>
                    <a:ext uri="{FF2B5EF4-FFF2-40B4-BE49-F238E27FC236}">
                      <a16:creationId xmlns:a16="http://schemas.microsoft.com/office/drawing/2014/main" id="{622FC5A3-E01B-497E-2AC3-CAAB41F8ACB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60;p12">
                <a:extLst>
                  <a:ext uri="{FF2B5EF4-FFF2-40B4-BE49-F238E27FC236}">
                    <a16:creationId xmlns:a16="http://schemas.microsoft.com/office/drawing/2014/main" id="{1AB8321A-262E-F5EB-6269-5717E575DB64}"/>
                  </a:ext>
                </a:extLst>
              </p:cNvPr>
              <p:cNvGrpSpPr/>
              <p:nvPr/>
            </p:nvGrpSpPr>
            <p:grpSpPr>
              <a:xfrm rot="-5400000">
                <a:off x="1229146" y="3725113"/>
                <a:ext cx="119575" cy="612586"/>
                <a:chOff x="2244455" y="772894"/>
                <a:chExt cx="94658" cy="485003"/>
              </a:xfrm>
            </p:grpSpPr>
            <p:sp>
              <p:nvSpPr>
                <p:cNvPr id="2056" name="Google Shape;461;p12">
                  <a:extLst>
                    <a:ext uri="{FF2B5EF4-FFF2-40B4-BE49-F238E27FC236}">
                      <a16:creationId xmlns:a16="http://schemas.microsoft.com/office/drawing/2014/main" id="{09F0243B-303D-A886-56A9-2D89AC78EED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7" name="Google Shape;462;p12">
                  <a:extLst>
                    <a:ext uri="{FF2B5EF4-FFF2-40B4-BE49-F238E27FC236}">
                      <a16:creationId xmlns:a16="http://schemas.microsoft.com/office/drawing/2014/main" id="{CA071811-819D-2559-198D-322460394A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3;p12">
                <a:extLst>
                  <a:ext uri="{FF2B5EF4-FFF2-40B4-BE49-F238E27FC236}">
                    <a16:creationId xmlns:a16="http://schemas.microsoft.com/office/drawing/2014/main" id="{31C9964F-0D15-6212-42A6-D307D5089E0F}"/>
                  </a:ext>
                </a:extLst>
              </p:cNvPr>
              <p:cNvGrpSpPr/>
              <p:nvPr/>
            </p:nvGrpSpPr>
            <p:grpSpPr>
              <a:xfrm rot="-5400000">
                <a:off x="1229146" y="3267055"/>
                <a:ext cx="119575" cy="612586"/>
                <a:chOff x="2244455" y="772894"/>
                <a:chExt cx="94658" cy="485003"/>
              </a:xfrm>
            </p:grpSpPr>
            <p:sp>
              <p:nvSpPr>
                <p:cNvPr id="2054" name="Google Shape;464;p12">
                  <a:extLst>
                    <a:ext uri="{FF2B5EF4-FFF2-40B4-BE49-F238E27FC236}">
                      <a16:creationId xmlns:a16="http://schemas.microsoft.com/office/drawing/2014/main" id="{ED8CBB37-5EF2-08B7-73FF-7C8E111968E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5" name="Google Shape;465;p12">
                  <a:extLst>
                    <a:ext uri="{FF2B5EF4-FFF2-40B4-BE49-F238E27FC236}">
                      <a16:creationId xmlns:a16="http://schemas.microsoft.com/office/drawing/2014/main" id="{77E0AE8A-2B2C-F025-F5A0-3A4C7D91F34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6;p12">
                <a:extLst>
                  <a:ext uri="{FF2B5EF4-FFF2-40B4-BE49-F238E27FC236}">
                    <a16:creationId xmlns:a16="http://schemas.microsoft.com/office/drawing/2014/main" id="{A7CBE708-92F6-FF1B-F101-4F37D4678BF1}"/>
                  </a:ext>
                </a:extLst>
              </p:cNvPr>
              <p:cNvGrpSpPr/>
              <p:nvPr/>
            </p:nvGrpSpPr>
            <p:grpSpPr>
              <a:xfrm rot="-5400000">
                <a:off x="1229145" y="2808999"/>
                <a:ext cx="119575" cy="612586"/>
                <a:chOff x="2244455" y="772894"/>
                <a:chExt cx="94658" cy="485003"/>
              </a:xfrm>
            </p:grpSpPr>
            <p:sp>
              <p:nvSpPr>
                <p:cNvPr id="2052" name="Google Shape;467;p12">
                  <a:extLst>
                    <a:ext uri="{FF2B5EF4-FFF2-40B4-BE49-F238E27FC236}">
                      <a16:creationId xmlns:a16="http://schemas.microsoft.com/office/drawing/2014/main" id="{28A01D43-8346-F06F-94D5-409F4532449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3" name="Google Shape;468;p12">
                  <a:extLst>
                    <a:ext uri="{FF2B5EF4-FFF2-40B4-BE49-F238E27FC236}">
                      <a16:creationId xmlns:a16="http://schemas.microsoft.com/office/drawing/2014/main" id="{78E42A9E-E980-945F-E507-91EC4C41B52B}"/>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9;p12">
                <a:extLst>
                  <a:ext uri="{FF2B5EF4-FFF2-40B4-BE49-F238E27FC236}">
                    <a16:creationId xmlns:a16="http://schemas.microsoft.com/office/drawing/2014/main" id="{879A241E-09B4-7C9D-9438-3160113DC0CD}"/>
                  </a:ext>
                </a:extLst>
              </p:cNvPr>
              <p:cNvGrpSpPr/>
              <p:nvPr/>
            </p:nvGrpSpPr>
            <p:grpSpPr>
              <a:xfrm rot="-5400000">
                <a:off x="1229146" y="2350946"/>
                <a:ext cx="119575" cy="612586"/>
                <a:chOff x="2244455" y="772894"/>
                <a:chExt cx="94658" cy="485003"/>
              </a:xfrm>
            </p:grpSpPr>
            <p:sp>
              <p:nvSpPr>
                <p:cNvPr id="2049" name="Google Shape;470;p12">
                  <a:extLst>
                    <a:ext uri="{FF2B5EF4-FFF2-40B4-BE49-F238E27FC236}">
                      <a16:creationId xmlns:a16="http://schemas.microsoft.com/office/drawing/2014/main" id="{A3996B77-F6AD-0A03-C033-4687081B8C6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1" name="Google Shape;471;p12">
                  <a:extLst>
                    <a:ext uri="{FF2B5EF4-FFF2-40B4-BE49-F238E27FC236}">
                      <a16:creationId xmlns:a16="http://schemas.microsoft.com/office/drawing/2014/main" id="{286CF1A9-B081-0184-8C7F-9BDCC8DE857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72;p12">
                <a:extLst>
                  <a:ext uri="{FF2B5EF4-FFF2-40B4-BE49-F238E27FC236}">
                    <a16:creationId xmlns:a16="http://schemas.microsoft.com/office/drawing/2014/main" id="{2F731809-C02A-F983-3F5F-E5D5373084EA}"/>
                  </a:ext>
                </a:extLst>
              </p:cNvPr>
              <p:cNvGrpSpPr/>
              <p:nvPr/>
            </p:nvGrpSpPr>
            <p:grpSpPr>
              <a:xfrm rot="-5400000">
                <a:off x="1229146" y="1892893"/>
                <a:ext cx="119575" cy="612586"/>
                <a:chOff x="2244455" y="772894"/>
                <a:chExt cx="94658" cy="485003"/>
              </a:xfrm>
            </p:grpSpPr>
            <p:sp>
              <p:nvSpPr>
                <p:cNvPr id="31" name="Google Shape;473;p12">
                  <a:extLst>
                    <a:ext uri="{FF2B5EF4-FFF2-40B4-BE49-F238E27FC236}">
                      <a16:creationId xmlns:a16="http://schemas.microsoft.com/office/drawing/2014/main" id="{D667EE3D-FFFC-054E-E8B2-4C707EEB381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48" name="Google Shape;474;p12">
                  <a:extLst>
                    <a:ext uri="{FF2B5EF4-FFF2-40B4-BE49-F238E27FC236}">
                      <a16:creationId xmlns:a16="http://schemas.microsoft.com/office/drawing/2014/main" id="{F4CD6BC9-F9A0-AA09-79F1-22B9078D3BB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5;p12">
                <a:extLst>
                  <a:ext uri="{FF2B5EF4-FFF2-40B4-BE49-F238E27FC236}">
                    <a16:creationId xmlns:a16="http://schemas.microsoft.com/office/drawing/2014/main" id="{B55C21D0-DFDC-12C3-6DA6-721158034D60}"/>
                  </a:ext>
                </a:extLst>
              </p:cNvPr>
              <p:cNvGrpSpPr/>
              <p:nvPr/>
            </p:nvGrpSpPr>
            <p:grpSpPr>
              <a:xfrm rot="-5400000">
                <a:off x="1229146" y="1434840"/>
                <a:ext cx="119575" cy="612586"/>
                <a:chOff x="2244455" y="772894"/>
                <a:chExt cx="94658" cy="485003"/>
              </a:xfrm>
            </p:grpSpPr>
            <p:sp>
              <p:nvSpPr>
                <p:cNvPr id="29" name="Google Shape;476;p12">
                  <a:extLst>
                    <a:ext uri="{FF2B5EF4-FFF2-40B4-BE49-F238E27FC236}">
                      <a16:creationId xmlns:a16="http://schemas.microsoft.com/office/drawing/2014/main" id="{2E812828-E656-D7EB-C2FA-6DB7C9CA810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77;p12">
                  <a:extLst>
                    <a:ext uri="{FF2B5EF4-FFF2-40B4-BE49-F238E27FC236}">
                      <a16:creationId xmlns:a16="http://schemas.microsoft.com/office/drawing/2014/main" id="{817E0C32-6BB3-A598-165F-6FF8DF36A10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2096" name="Google Shape;478;p12">
            <a:extLst>
              <a:ext uri="{FF2B5EF4-FFF2-40B4-BE49-F238E27FC236}">
                <a16:creationId xmlns:a16="http://schemas.microsoft.com/office/drawing/2014/main" id="{9805336D-19BB-6258-1143-B32BF6707F65}"/>
              </a:ext>
            </a:extLst>
          </p:cNvPr>
          <p:cNvSpPr txBox="1"/>
          <p:nvPr/>
        </p:nvSpPr>
        <p:spPr>
          <a:xfrm>
            <a:off x="2073554" y="1932600"/>
            <a:ext cx="8326988" cy="129262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Stream API trong Java 8 cho phép xử lý các tập hợp dữ liệu theo cách tuần tự hoặc song song. Nó không lưu trữ dữ liệu mà cung cấp các thao tác để filter, map, reduce, và collect các phần tử của tập hợp.</a:t>
            </a:r>
          </a:p>
        </p:txBody>
      </p:sp>
    </p:spTree>
    <p:extLst>
      <p:ext uri="{BB962C8B-B14F-4D97-AF65-F5344CB8AC3E}">
        <p14:creationId xmlns:p14="http://schemas.microsoft.com/office/powerpoint/2010/main" val="100394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6"/>
                                        </p:tgtEl>
                                        <p:attrNameLst>
                                          <p:attrName>style.visibility</p:attrName>
                                        </p:attrNameLst>
                                      </p:cBhvr>
                                      <p:to>
                                        <p:strVal val="visible"/>
                                      </p:to>
                                    </p:set>
                                    <p:animEffect transition="in" filter="fade">
                                      <p:cBhvr>
                                        <p:cTn id="22" dur="500"/>
                                        <p:tgtEl>
                                          <p:spTgt spid="2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44632" y="767638"/>
            <a:ext cx="8616270" cy="1007332"/>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459867" y="782034"/>
            <a:ext cx="1245251" cy="1335588"/>
            <a:chOff x="3150395" y="933507"/>
            <a:chExt cx="1559927" cy="1839452"/>
          </a:xfrm>
        </p:grpSpPr>
        <p:grpSp>
          <p:nvGrpSpPr>
            <p:cNvPr id="10" name="组合 21"/>
            <p:cNvGrpSpPr/>
            <p:nvPr/>
          </p:nvGrpSpPr>
          <p:grpSpPr>
            <a:xfrm>
              <a:off x="3150395" y="933507"/>
              <a:ext cx="1559927" cy="1839452"/>
              <a:chOff x="3222820" y="1148080"/>
              <a:chExt cx="1484216" cy="1750177"/>
            </a:xfrm>
          </p:grpSpPr>
          <p:grpSp>
            <p:nvGrpSpPr>
              <p:cNvPr id="12" name="组合 25"/>
              <p:cNvGrpSpPr/>
              <p:nvPr/>
            </p:nvGrpSpPr>
            <p:grpSpPr>
              <a:xfrm>
                <a:off x="3420363" y="1295115"/>
                <a:ext cx="1286673" cy="1603142"/>
                <a:chOff x="7380501" y="2927402"/>
                <a:chExt cx="2311887" cy="2880512"/>
              </a:xfrm>
            </p:grpSpPr>
            <p:sp>
              <p:nvSpPr>
                <p:cNvPr id="14"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514455" y="1292811"/>
              <a:ext cx="774240" cy="72061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rPr>
                <a:t>05</a:t>
              </a:r>
              <a:endParaRPr lang="zh-CN" altLang="en-US" sz="2800" dirty="0">
                <a:solidFill>
                  <a:srgbClr val="FFB850"/>
                </a:solidFill>
                <a:latin typeface="Impact" panose="020B0806030902050204" pitchFamily="34" charset="0"/>
              </a:endParaRPr>
            </a:p>
          </p:txBody>
        </p:sp>
      </p:grpSp>
      <p:sp>
        <p:nvSpPr>
          <p:cNvPr id="17" name="文本框 31"/>
          <p:cNvSpPr txBox="1"/>
          <p:nvPr/>
        </p:nvSpPr>
        <p:spPr>
          <a:xfrm>
            <a:off x="2554709" y="1025883"/>
            <a:ext cx="6905838" cy="523220"/>
          </a:xfrm>
          <a:prstGeom prst="rect">
            <a:avLst/>
          </a:prstGeom>
          <a:noFill/>
        </p:spPr>
        <p:txBody>
          <a:bodyPr wrap="square" rtlCol="0">
            <a:spAutoFit/>
          </a:bodyPr>
          <a:lstStyle/>
          <a:p>
            <a:r>
              <a:rPr lang="en-US" altLang="zh-CN"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rPr>
              <a:t> Lambda Expressions</a:t>
            </a:r>
            <a:endParaRPr lang="zh-CN" altLang="en-US"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2" name="Google Shape;413;p12">
            <a:extLst>
              <a:ext uri="{FF2B5EF4-FFF2-40B4-BE49-F238E27FC236}">
                <a16:creationId xmlns:a16="http://schemas.microsoft.com/office/drawing/2014/main" id="{27C799AC-08E7-1771-1C73-EDBEFFE0DCA6}"/>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247143A-5122-8A61-CE5B-0355412C2C4A}"/>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854E511C-6776-A1E1-684F-06A5E5B09CB4}"/>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0C55D4D1-7D7B-AEA5-D440-04D42E0EED51}"/>
                </a:ext>
              </a:extLst>
            </p:cNvPr>
            <p:cNvGrpSpPr/>
            <p:nvPr/>
          </p:nvGrpSpPr>
          <p:grpSpPr>
            <a:xfrm>
              <a:off x="982640" y="1596963"/>
              <a:ext cx="751226" cy="4402810"/>
              <a:chOff x="982640" y="1596963"/>
              <a:chExt cx="751226" cy="4402810"/>
            </a:xfrm>
          </p:grpSpPr>
          <p:grpSp>
            <p:nvGrpSpPr>
              <p:cNvPr id="18" name="Google Shape;417;p12">
                <a:extLst>
                  <a:ext uri="{FF2B5EF4-FFF2-40B4-BE49-F238E27FC236}">
                    <a16:creationId xmlns:a16="http://schemas.microsoft.com/office/drawing/2014/main" id="{DF8871B5-CFFB-8C2C-3F17-E3401B9A063D}"/>
                  </a:ext>
                </a:extLst>
              </p:cNvPr>
              <p:cNvGrpSpPr/>
              <p:nvPr/>
            </p:nvGrpSpPr>
            <p:grpSpPr>
              <a:xfrm rot="-5400000">
                <a:off x="-615716" y="3650191"/>
                <a:ext cx="4402810" cy="296354"/>
                <a:chOff x="2149635" y="1165383"/>
                <a:chExt cx="3485831" cy="234634"/>
              </a:xfrm>
            </p:grpSpPr>
            <p:grpSp>
              <p:nvGrpSpPr>
                <p:cNvPr id="2066" name="Google Shape;418;p12">
                  <a:extLst>
                    <a:ext uri="{FF2B5EF4-FFF2-40B4-BE49-F238E27FC236}">
                      <a16:creationId xmlns:a16="http://schemas.microsoft.com/office/drawing/2014/main" id="{4B7258B5-CCF3-5BE7-EEA7-2FB6C0A9E7CA}"/>
                    </a:ext>
                  </a:extLst>
                </p:cNvPr>
                <p:cNvGrpSpPr/>
                <p:nvPr/>
              </p:nvGrpSpPr>
              <p:grpSpPr>
                <a:xfrm>
                  <a:off x="2149635" y="1165385"/>
                  <a:ext cx="234632" cy="234632"/>
                  <a:chOff x="2483014" y="1114427"/>
                  <a:chExt cx="209550" cy="209550"/>
                </a:xfrm>
              </p:grpSpPr>
              <p:sp>
                <p:nvSpPr>
                  <p:cNvPr id="2094" name="Google Shape;419;p12">
                    <a:extLst>
                      <a:ext uri="{FF2B5EF4-FFF2-40B4-BE49-F238E27FC236}">
                        <a16:creationId xmlns:a16="http://schemas.microsoft.com/office/drawing/2014/main" id="{424880A5-794B-85F0-91C9-909448AD8AA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5" name="Google Shape;420;p12">
                    <a:extLst>
                      <a:ext uri="{FF2B5EF4-FFF2-40B4-BE49-F238E27FC236}">
                        <a16:creationId xmlns:a16="http://schemas.microsoft.com/office/drawing/2014/main" id="{29024F41-49D0-4407-CF6C-A5BF6B0BF4F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7" name="Google Shape;421;p12">
                  <a:extLst>
                    <a:ext uri="{FF2B5EF4-FFF2-40B4-BE49-F238E27FC236}">
                      <a16:creationId xmlns:a16="http://schemas.microsoft.com/office/drawing/2014/main" id="{58D27CE5-A8D1-F9B0-B065-D4FDE11FD78D}"/>
                    </a:ext>
                  </a:extLst>
                </p:cNvPr>
                <p:cNvGrpSpPr/>
                <p:nvPr/>
              </p:nvGrpSpPr>
              <p:grpSpPr>
                <a:xfrm>
                  <a:off x="2510880" y="1165385"/>
                  <a:ext cx="234632" cy="234632"/>
                  <a:chOff x="2483014" y="1114427"/>
                  <a:chExt cx="209550" cy="209550"/>
                </a:xfrm>
              </p:grpSpPr>
              <p:sp>
                <p:nvSpPr>
                  <p:cNvPr id="2092" name="Google Shape;422;p12">
                    <a:extLst>
                      <a:ext uri="{FF2B5EF4-FFF2-40B4-BE49-F238E27FC236}">
                        <a16:creationId xmlns:a16="http://schemas.microsoft.com/office/drawing/2014/main" id="{2E9CA229-B4E7-2CB1-1421-4962716BBE2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3" name="Google Shape;423;p12">
                    <a:extLst>
                      <a:ext uri="{FF2B5EF4-FFF2-40B4-BE49-F238E27FC236}">
                        <a16:creationId xmlns:a16="http://schemas.microsoft.com/office/drawing/2014/main" id="{4BDECE47-681F-A359-52C3-A8690E9B28D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8" name="Google Shape;424;p12">
                  <a:extLst>
                    <a:ext uri="{FF2B5EF4-FFF2-40B4-BE49-F238E27FC236}">
                      <a16:creationId xmlns:a16="http://schemas.microsoft.com/office/drawing/2014/main" id="{68915AAD-A0E3-50AC-79D3-71E3E56D793C}"/>
                    </a:ext>
                  </a:extLst>
                </p:cNvPr>
                <p:cNvGrpSpPr/>
                <p:nvPr/>
              </p:nvGrpSpPr>
              <p:grpSpPr>
                <a:xfrm>
                  <a:off x="2872124" y="1165385"/>
                  <a:ext cx="234632" cy="234632"/>
                  <a:chOff x="2483014" y="1114427"/>
                  <a:chExt cx="209550" cy="209550"/>
                </a:xfrm>
              </p:grpSpPr>
              <p:sp>
                <p:nvSpPr>
                  <p:cNvPr id="2090" name="Google Shape;425;p12">
                    <a:extLst>
                      <a:ext uri="{FF2B5EF4-FFF2-40B4-BE49-F238E27FC236}">
                        <a16:creationId xmlns:a16="http://schemas.microsoft.com/office/drawing/2014/main" id="{E0A9B83D-2A2B-63E0-634D-69EAC1F71FF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1" name="Google Shape;426;p12">
                    <a:extLst>
                      <a:ext uri="{FF2B5EF4-FFF2-40B4-BE49-F238E27FC236}">
                        <a16:creationId xmlns:a16="http://schemas.microsoft.com/office/drawing/2014/main" id="{18334B65-DFD7-DDCC-C1AD-0A5298F0F1D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9" name="Google Shape;427;p12">
                  <a:extLst>
                    <a:ext uri="{FF2B5EF4-FFF2-40B4-BE49-F238E27FC236}">
                      <a16:creationId xmlns:a16="http://schemas.microsoft.com/office/drawing/2014/main" id="{C47F246D-11B7-649C-B86D-B1450493B841}"/>
                    </a:ext>
                  </a:extLst>
                </p:cNvPr>
                <p:cNvGrpSpPr/>
                <p:nvPr/>
              </p:nvGrpSpPr>
              <p:grpSpPr>
                <a:xfrm>
                  <a:off x="3233369" y="1165385"/>
                  <a:ext cx="234632" cy="234632"/>
                  <a:chOff x="2483014" y="1114427"/>
                  <a:chExt cx="209550" cy="209550"/>
                </a:xfrm>
              </p:grpSpPr>
              <p:sp>
                <p:nvSpPr>
                  <p:cNvPr id="2088" name="Google Shape;428;p12">
                    <a:extLst>
                      <a:ext uri="{FF2B5EF4-FFF2-40B4-BE49-F238E27FC236}">
                        <a16:creationId xmlns:a16="http://schemas.microsoft.com/office/drawing/2014/main" id="{E8935B79-3C02-A2E8-9061-A9A6FBF531D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9" name="Google Shape;429;p12">
                    <a:extLst>
                      <a:ext uri="{FF2B5EF4-FFF2-40B4-BE49-F238E27FC236}">
                        <a16:creationId xmlns:a16="http://schemas.microsoft.com/office/drawing/2014/main" id="{4DEF0A1E-07C9-6E80-216B-0E36179E7B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0" name="Google Shape;430;p12">
                  <a:extLst>
                    <a:ext uri="{FF2B5EF4-FFF2-40B4-BE49-F238E27FC236}">
                      <a16:creationId xmlns:a16="http://schemas.microsoft.com/office/drawing/2014/main" id="{F8EE2FB9-C009-9360-79D3-92F4870EADA6}"/>
                    </a:ext>
                  </a:extLst>
                </p:cNvPr>
                <p:cNvGrpSpPr/>
                <p:nvPr/>
              </p:nvGrpSpPr>
              <p:grpSpPr>
                <a:xfrm>
                  <a:off x="3594615" y="1165383"/>
                  <a:ext cx="234632" cy="234632"/>
                  <a:chOff x="2483014" y="1114427"/>
                  <a:chExt cx="209550" cy="209550"/>
                </a:xfrm>
              </p:grpSpPr>
              <p:sp>
                <p:nvSpPr>
                  <p:cNvPr id="2086" name="Google Shape;431;p12">
                    <a:extLst>
                      <a:ext uri="{FF2B5EF4-FFF2-40B4-BE49-F238E27FC236}">
                        <a16:creationId xmlns:a16="http://schemas.microsoft.com/office/drawing/2014/main" id="{1F4206E9-1BB2-2765-3DBD-E6660EF73ED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7" name="Google Shape;432;p12">
                    <a:extLst>
                      <a:ext uri="{FF2B5EF4-FFF2-40B4-BE49-F238E27FC236}">
                        <a16:creationId xmlns:a16="http://schemas.microsoft.com/office/drawing/2014/main" id="{C73D14C2-1BEC-75DE-B19D-6A8D0CC868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1" name="Google Shape;433;p12">
                  <a:extLst>
                    <a:ext uri="{FF2B5EF4-FFF2-40B4-BE49-F238E27FC236}">
                      <a16:creationId xmlns:a16="http://schemas.microsoft.com/office/drawing/2014/main" id="{8BBDFBC5-669F-319F-35B7-B23EA305914F}"/>
                    </a:ext>
                  </a:extLst>
                </p:cNvPr>
                <p:cNvGrpSpPr/>
                <p:nvPr/>
              </p:nvGrpSpPr>
              <p:grpSpPr>
                <a:xfrm>
                  <a:off x="3955858" y="1165384"/>
                  <a:ext cx="234632" cy="234632"/>
                  <a:chOff x="2483014" y="1114427"/>
                  <a:chExt cx="209550" cy="209550"/>
                </a:xfrm>
              </p:grpSpPr>
              <p:sp>
                <p:nvSpPr>
                  <p:cNvPr id="2084" name="Google Shape;434;p12">
                    <a:extLst>
                      <a:ext uri="{FF2B5EF4-FFF2-40B4-BE49-F238E27FC236}">
                        <a16:creationId xmlns:a16="http://schemas.microsoft.com/office/drawing/2014/main" id="{E0DEAB48-91F6-A2AC-2C06-E929D8C2E6CA}"/>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5" name="Google Shape;435;p12">
                    <a:extLst>
                      <a:ext uri="{FF2B5EF4-FFF2-40B4-BE49-F238E27FC236}">
                        <a16:creationId xmlns:a16="http://schemas.microsoft.com/office/drawing/2014/main" id="{2AE62840-3A9B-8BA0-EB19-16DF0F32F1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2" name="Google Shape;436;p12">
                  <a:extLst>
                    <a:ext uri="{FF2B5EF4-FFF2-40B4-BE49-F238E27FC236}">
                      <a16:creationId xmlns:a16="http://schemas.microsoft.com/office/drawing/2014/main" id="{5B83DC7A-7986-ECFE-5D0A-BF927CC62A6B}"/>
                    </a:ext>
                  </a:extLst>
                </p:cNvPr>
                <p:cNvGrpSpPr/>
                <p:nvPr/>
              </p:nvGrpSpPr>
              <p:grpSpPr>
                <a:xfrm>
                  <a:off x="4317103" y="1165384"/>
                  <a:ext cx="234632" cy="234632"/>
                  <a:chOff x="2483014" y="1114427"/>
                  <a:chExt cx="209550" cy="209550"/>
                </a:xfrm>
              </p:grpSpPr>
              <p:sp>
                <p:nvSpPr>
                  <p:cNvPr id="2082" name="Google Shape;437;p12">
                    <a:extLst>
                      <a:ext uri="{FF2B5EF4-FFF2-40B4-BE49-F238E27FC236}">
                        <a16:creationId xmlns:a16="http://schemas.microsoft.com/office/drawing/2014/main" id="{D23023C6-4029-A546-4E24-513665D32D3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3" name="Google Shape;438;p12">
                    <a:extLst>
                      <a:ext uri="{FF2B5EF4-FFF2-40B4-BE49-F238E27FC236}">
                        <a16:creationId xmlns:a16="http://schemas.microsoft.com/office/drawing/2014/main" id="{491684F3-0FF8-2A88-57CD-63EE720D8D1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3" name="Google Shape;439;p12">
                  <a:extLst>
                    <a:ext uri="{FF2B5EF4-FFF2-40B4-BE49-F238E27FC236}">
                      <a16:creationId xmlns:a16="http://schemas.microsoft.com/office/drawing/2014/main" id="{DB6789AE-6943-6DCF-A085-C528D801715E}"/>
                    </a:ext>
                  </a:extLst>
                </p:cNvPr>
                <p:cNvGrpSpPr/>
                <p:nvPr/>
              </p:nvGrpSpPr>
              <p:grpSpPr>
                <a:xfrm>
                  <a:off x="4678347" y="1165384"/>
                  <a:ext cx="234632" cy="234632"/>
                  <a:chOff x="2483014" y="1114427"/>
                  <a:chExt cx="209550" cy="209550"/>
                </a:xfrm>
              </p:grpSpPr>
              <p:sp>
                <p:nvSpPr>
                  <p:cNvPr id="2080" name="Google Shape;440;p12">
                    <a:extLst>
                      <a:ext uri="{FF2B5EF4-FFF2-40B4-BE49-F238E27FC236}">
                        <a16:creationId xmlns:a16="http://schemas.microsoft.com/office/drawing/2014/main" id="{07456C22-47B8-A97B-B605-BC8A0326AF6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1" name="Google Shape;441;p12">
                    <a:extLst>
                      <a:ext uri="{FF2B5EF4-FFF2-40B4-BE49-F238E27FC236}">
                        <a16:creationId xmlns:a16="http://schemas.microsoft.com/office/drawing/2014/main" id="{D26D92F7-7BA6-6EC9-9697-2216337FE89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4" name="Google Shape;442;p12">
                  <a:extLst>
                    <a:ext uri="{FF2B5EF4-FFF2-40B4-BE49-F238E27FC236}">
                      <a16:creationId xmlns:a16="http://schemas.microsoft.com/office/drawing/2014/main" id="{00F7D052-D088-A48F-489A-30FF322DC305}"/>
                    </a:ext>
                  </a:extLst>
                </p:cNvPr>
                <p:cNvGrpSpPr/>
                <p:nvPr/>
              </p:nvGrpSpPr>
              <p:grpSpPr>
                <a:xfrm>
                  <a:off x="5039590" y="1165384"/>
                  <a:ext cx="234632" cy="234632"/>
                  <a:chOff x="2483014" y="1114427"/>
                  <a:chExt cx="209550" cy="209550"/>
                </a:xfrm>
              </p:grpSpPr>
              <p:sp>
                <p:nvSpPr>
                  <p:cNvPr id="2078" name="Google Shape;443;p12">
                    <a:extLst>
                      <a:ext uri="{FF2B5EF4-FFF2-40B4-BE49-F238E27FC236}">
                        <a16:creationId xmlns:a16="http://schemas.microsoft.com/office/drawing/2014/main" id="{AF3FC725-70C9-7ABF-B692-CA91376EB12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9" name="Google Shape;444;p12">
                    <a:extLst>
                      <a:ext uri="{FF2B5EF4-FFF2-40B4-BE49-F238E27FC236}">
                        <a16:creationId xmlns:a16="http://schemas.microsoft.com/office/drawing/2014/main" id="{680EA806-3B37-B3BE-296D-35C6D093380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5" name="Google Shape;445;p12">
                  <a:extLst>
                    <a:ext uri="{FF2B5EF4-FFF2-40B4-BE49-F238E27FC236}">
                      <a16:creationId xmlns:a16="http://schemas.microsoft.com/office/drawing/2014/main" id="{95C918B0-77DB-5A93-2307-B210D016696B}"/>
                    </a:ext>
                  </a:extLst>
                </p:cNvPr>
                <p:cNvGrpSpPr/>
                <p:nvPr/>
              </p:nvGrpSpPr>
              <p:grpSpPr>
                <a:xfrm>
                  <a:off x="5400834" y="1165384"/>
                  <a:ext cx="234632" cy="234632"/>
                  <a:chOff x="2483014" y="1114427"/>
                  <a:chExt cx="209550" cy="209550"/>
                </a:xfrm>
              </p:grpSpPr>
              <p:sp>
                <p:nvSpPr>
                  <p:cNvPr id="2076" name="Google Shape;446;p12">
                    <a:extLst>
                      <a:ext uri="{FF2B5EF4-FFF2-40B4-BE49-F238E27FC236}">
                        <a16:creationId xmlns:a16="http://schemas.microsoft.com/office/drawing/2014/main" id="{2B1625F6-4BE9-78C6-3666-BE077EA2589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7" name="Google Shape;447;p12">
                    <a:extLst>
                      <a:ext uri="{FF2B5EF4-FFF2-40B4-BE49-F238E27FC236}">
                        <a16:creationId xmlns:a16="http://schemas.microsoft.com/office/drawing/2014/main" id="{85AD2152-F06F-5964-D780-B4A39D7C51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19" name="Google Shape;448;p12">
                <a:extLst>
                  <a:ext uri="{FF2B5EF4-FFF2-40B4-BE49-F238E27FC236}">
                    <a16:creationId xmlns:a16="http://schemas.microsoft.com/office/drawing/2014/main" id="{37CEF718-3EB5-E93A-439D-5B2C530635AC}"/>
                  </a:ext>
                </a:extLst>
              </p:cNvPr>
              <p:cNvGrpSpPr/>
              <p:nvPr/>
            </p:nvGrpSpPr>
            <p:grpSpPr>
              <a:xfrm rot="-5400000">
                <a:off x="1229146" y="5557333"/>
                <a:ext cx="119575" cy="612586"/>
                <a:chOff x="2244455" y="772894"/>
                <a:chExt cx="94658" cy="485003"/>
              </a:xfrm>
            </p:grpSpPr>
            <p:sp>
              <p:nvSpPr>
                <p:cNvPr id="2064" name="Google Shape;449;p12">
                  <a:extLst>
                    <a:ext uri="{FF2B5EF4-FFF2-40B4-BE49-F238E27FC236}">
                      <a16:creationId xmlns:a16="http://schemas.microsoft.com/office/drawing/2014/main" id="{A4467A79-BFED-0B75-CABA-82AA5C15FC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5" name="Google Shape;450;p12">
                  <a:extLst>
                    <a:ext uri="{FF2B5EF4-FFF2-40B4-BE49-F238E27FC236}">
                      <a16:creationId xmlns:a16="http://schemas.microsoft.com/office/drawing/2014/main" id="{0C695243-4770-24E1-E30B-49E6110E4E4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 name="Google Shape;451;p12">
                <a:extLst>
                  <a:ext uri="{FF2B5EF4-FFF2-40B4-BE49-F238E27FC236}">
                    <a16:creationId xmlns:a16="http://schemas.microsoft.com/office/drawing/2014/main" id="{C21FBB9A-5B60-625E-D10D-58687BE1D332}"/>
                  </a:ext>
                </a:extLst>
              </p:cNvPr>
              <p:cNvGrpSpPr/>
              <p:nvPr/>
            </p:nvGrpSpPr>
            <p:grpSpPr>
              <a:xfrm rot="-5400000">
                <a:off x="1229146" y="5099277"/>
                <a:ext cx="119575" cy="612586"/>
                <a:chOff x="2244455" y="772894"/>
                <a:chExt cx="94658" cy="485003"/>
              </a:xfrm>
            </p:grpSpPr>
            <p:sp>
              <p:nvSpPr>
                <p:cNvPr id="2062" name="Google Shape;452;p12">
                  <a:extLst>
                    <a:ext uri="{FF2B5EF4-FFF2-40B4-BE49-F238E27FC236}">
                      <a16:creationId xmlns:a16="http://schemas.microsoft.com/office/drawing/2014/main" id="{EFFDCA52-7756-FC98-2EAE-4253CC075B6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3" name="Google Shape;453;p12">
                  <a:extLst>
                    <a:ext uri="{FF2B5EF4-FFF2-40B4-BE49-F238E27FC236}">
                      <a16:creationId xmlns:a16="http://schemas.microsoft.com/office/drawing/2014/main" id="{FA9C70A6-E756-D58F-7D1C-15F7C59FD32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4;p12">
                <a:extLst>
                  <a:ext uri="{FF2B5EF4-FFF2-40B4-BE49-F238E27FC236}">
                    <a16:creationId xmlns:a16="http://schemas.microsoft.com/office/drawing/2014/main" id="{7FD804C4-BB10-822C-A10D-38B909AF0DEB}"/>
                  </a:ext>
                </a:extLst>
              </p:cNvPr>
              <p:cNvGrpSpPr/>
              <p:nvPr/>
            </p:nvGrpSpPr>
            <p:grpSpPr>
              <a:xfrm rot="-5400000">
                <a:off x="1229146" y="4641222"/>
                <a:ext cx="119575" cy="612586"/>
                <a:chOff x="2244455" y="772894"/>
                <a:chExt cx="94658" cy="485003"/>
              </a:xfrm>
            </p:grpSpPr>
            <p:sp>
              <p:nvSpPr>
                <p:cNvPr id="2060" name="Google Shape;455;p12">
                  <a:extLst>
                    <a:ext uri="{FF2B5EF4-FFF2-40B4-BE49-F238E27FC236}">
                      <a16:creationId xmlns:a16="http://schemas.microsoft.com/office/drawing/2014/main" id="{A3733D55-A637-F5AB-95CE-086642A5E23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1" name="Google Shape;456;p12">
                  <a:extLst>
                    <a:ext uri="{FF2B5EF4-FFF2-40B4-BE49-F238E27FC236}">
                      <a16:creationId xmlns:a16="http://schemas.microsoft.com/office/drawing/2014/main" id="{B78D5AB6-5D0D-D174-2FD5-A334FA52630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7;p12">
                <a:extLst>
                  <a:ext uri="{FF2B5EF4-FFF2-40B4-BE49-F238E27FC236}">
                    <a16:creationId xmlns:a16="http://schemas.microsoft.com/office/drawing/2014/main" id="{FFF01764-6C6D-0E04-A221-E6C08F0F0A42}"/>
                  </a:ext>
                </a:extLst>
              </p:cNvPr>
              <p:cNvGrpSpPr/>
              <p:nvPr/>
            </p:nvGrpSpPr>
            <p:grpSpPr>
              <a:xfrm rot="-5400000">
                <a:off x="1229146" y="4183167"/>
                <a:ext cx="119575" cy="612586"/>
                <a:chOff x="2244455" y="772894"/>
                <a:chExt cx="94658" cy="485003"/>
              </a:xfrm>
            </p:grpSpPr>
            <p:sp>
              <p:nvSpPr>
                <p:cNvPr id="2058" name="Google Shape;458;p12">
                  <a:extLst>
                    <a:ext uri="{FF2B5EF4-FFF2-40B4-BE49-F238E27FC236}">
                      <a16:creationId xmlns:a16="http://schemas.microsoft.com/office/drawing/2014/main" id="{D67D2C00-087F-DDDF-7EF7-F57A33A2534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9" name="Google Shape;459;p12">
                  <a:extLst>
                    <a:ext uri="{FF2B5EF4-FFF2-40B4-BE49-F238E27FC236}">
                      <a16:creationId xmlns:a16="http://schemas.microsoft.com/office/drawing/2014/main" id="{622FC5A3-E01B-497E-2AC3-CAAB41F8ACB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60;p12">
                <a:extLst>
                  <a:ext uri="{FF2B5EF4-FFF2-40B4-BE49-F238E27FC236}">
                    <a16:creationId xmlns:a16="http://schemas.microsoft.com/office/drawing/2014/main" id="{1AB8321A-262E-F5EB-6269-5717E575DB64}"/>
                  </a:ext>
                </a:extLst>
              </p:cNvPr>
              <p:cNvGrpSpPr/>
              <p:nvPr/>
            </p:nvGrpSpPr>
            <p:grpSpPr>
              <a:xfrm rot="-5400000">
                <a:off x="1229146" y="3725113"/>
                <a:ext cx="119575" cy="612586"/>
                <a:chOff x="2244455" y="772894"/>
                <a:chExt cx="94658" cy="485003"/>
              </a:xfrm>
            </p:grpSpPr>
            <p:sp>
              <p:nvSpPr>
                <p:cNvPr id="2056" name="Google Shape;461;p12">
                  <a:extLst>
                    <a:ext uri="{FF2B5EF4-FFF2-40B4-BE49-F238E27FC236}">
                      <a16:creationId xmlns:a16="http://schemas.microsoft.com/office/drawing/2014/main" id="{09F0243B-303D-A886-56A9-2D89AC78EED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7" name="Google Shape;462;p12">
                  <a:extLst>
                    <a:ext uri="{FF2B5EF4-FFF2-40B4-BE49-F238E27FC236}">
                      <a16:creationId xmlns:a16="http://schemas.microsoft.com/office/drawing/2014/main" id="{CA071811-819D-2559-198D-322460394A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3;p12">
                <a:extLst>
                  <a:ext uri="{FF2B5EF4-FFF2-40B4-BE49-F238E27FC236}">
                    <a16:creationId xmlns:a16="http://schemas.microsoft.com/office/drawing/2014/main" id="{31C9964F-0D15-6212-42A6-D307D5089E0F}"/>
                  </a:ext>
                </a:extLst>
              </p:cNvPr>
              <p:cNvGrpSpPr/>
              <p:nvPr/>
            </p:nvGrpSpPr>
            <p:grpSpPr>
              <a:xfrm rot="-5400000">
                <a:off x="1229146" y="3267055"/>
                <a:ext cx="119575" cy="612586"/>
                <a:chOff x="2244455" y="772894"/>
                <a:chExt cx="94658" cy="485003"/>
              </a:xfrm>
            </p:grpSpPr>
            <p:sp>
              <p:nvSpPr>
                <p:cNvPr id="2054" name="Google Shape;464;p12">
                  <a:extLst>
                    <a:ext uri="{FF2B5EF4-FFF2-40B4-BE49-F238E27FC236}">
                      <a16:creationId xmlns:a16="http://schemas.microsoft.com/office/drawing/2014/main" id="{ED8CBB37-5EF2-08B7-73FF-7C8E111968E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5" name="Google Shape;465;p12">
                  <a:extLst>
                    <a:ext uri="{FF2B5EF4-FFF2-40B4-BE49-F238E27FC236}">
                      <a16:creationId xmlns:a16="http://schemas.microsoft.com/office/drawing/2014/main" id="{77E0AE8A-2B2C-F025-F5A0-3A4C7D91F34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6;p12">
                <a:extLst>
                  <a:ext uri="{FF2B5EF4-FFF2-40B4-BE49-F238E27FC236}">
                    <a16:creationId xmlns:a16="http://schemas.microsoft.com/office/drawing/2014/main" id="{A7CBE708-92F6-FF1B-F101-4F37D4678BF1}"/>
                  </a:ext>
                </a:extLst>
              </p:cNvPr>
              <p:cNvGrpSpPr/>
              <p:nvPr/>
            </p:nvGrpSpPr>
            <p:grpSpPr>
              <a:xfrm rot="-5400000">
                <a:off x="1229145" y="2808999"/>
                <a:ext cx="119575" cy="612586"/>
                <a:chOff x="2244455" y="772894"/>
                <a:chExt cx="94658" cy="485003"/>
              </a:xfrm>
            </p:grpSpPr>
            <p:sp>
              <p:nvSpPr>
                <p:cNvPr id="2052" name="Google Shape;467;p12">
                  <a:extLst>
                    <a:ext uri="{FF2B5EF4-FFF2-40B4-BE49-F238E27FC236}">
                      <a16:creationId xmlns:a16="http://schemas.microsoft.com/office/drawing/2014/main" id="{28A01D43-8346-F06F-94D5-409F4532449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3" name="Google Shape;468;p12">
                  <a:extLst>
                    <a:ext uri="{FF2B5EF4-FFF2-40B4-BE49-F238E27FC236}">
                      <a16:creationId xmlns:a16="http://schemas.microsoft.com/office/drawing/2014/main" id="{78E42A9E-E980-945F-E507-91EC4C41B52B}"/>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9;p12">
                <a:extLst>
                  <a:ext uri="{FF2B5EF4-FFF2-40B4-BE49-F238E27FC236}">
                    <a16:creationId xmlns:a16="http://schemas.microsoft.com/office/drawing/2014/main" id="{879A241E-09B4-7C9D-9438-3160113DC0CD}"/>
                  </a:ext>
                </a:extLst>
              </p:cNvPr>
              <p:cNvGrpSpPr/>
              <p:nvPr/>
            </p:nvGrpSpPr>
            <p:grpSpPr>
              <a:xfrm rot="-5400000">
                <a:off x="1229146" y="2350946"/>
                <a:ext cx="119575" cy="612586"/>
                <a:chOff x="2244455" y="772894"/>
                <a:chExt cx="94658" cy="485003"/>
              </a:xfrm>
            </p:grpSpPr>
            <p:sp>
              <p:nvSpPr>
                <p:cNvPr id="2049" name="Google Shape;470;p12">
                  <a:extLst>
                    <a:ext uri="{FF2B5EF4-FFF2-40B4-BE49-F238E27FC236}">
                      <a16:creationId xmlns:a16="http://schemas.microsoft.com/office/drawing/2014/main" id="{A3996B77-F6AD-0A03-C033-4687081B8C6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1" name="Google Shape;471;p12">
                  <a:extLst>
                    <a:ext uri="{FF2B5EF4-FFF2-40B4-BE49-F238E27FC236}">
                      <a16:creationId xmlns:a16="http://schemas.microsoft.com/office/drawing/2014/main" id="{286CF1A9-B081-0184-8C7F-9BDCC8DE857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72;p12">
                <a:extLst>
                  <a:ext uri="{FF2B5EF4-FFF2-40B4-BE49-F238E27FC236}">
                    <a16:creationId xmlns:a16="http://schemas.microsoft.com/office/drawing/2014/main" id="{2F731809-C02A-F983-3F5F-E5D5373084EA}"/>
                  </a:ext>
                </a:extLst>
              </p:cNvPr>
              <p:cNvGrpSpPr/>
              <p:nvPr/>
            </p:nvGrpSpPr>
            <p:grpSpPr>
              <a:xfrm rot="-5400000">
                <a:off x="1229146" y="1892893"/>
                <a:ext cx="119575" cy="612586"/>
                <a:chOff x="2244455" y="772894"/>
                <a:chExt cx="94658" cy="485003"/>
              </a:xfrm>
            </p:grpSpPr>
            <p:sp>
              <p:nvSpPr>
                <p:cNvPr id="31" name="Google Shape;473;p12">
                  <a:extLst>
                    <a:ext uri="{FF2B5EF4-FFF2-40B4-BE49-F238E27FC236}">
                      <a16:creationId xmlns:a16="http://schemas.microsoft.com/office/drawing/2014/main" id="{D667EE3D-FFFC-054E-E8B2-4C707EEB381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48" name="Google Shape;474;p12">
                  <a:extLst>
                    <a:ext uri="{FF2B5EF4-FFF2-40B4-BE49-F238E27FC236}">
                      <a16:creationId xmlns:a16="http://schemas.microsoft.com/office/drawing/2014/main" id="{F4CD6BC9-F9A0-AA09-79F1-22B9078D3BB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5;p12">
                <a:extLst>
                  <a:ext uri="{FF2B5EF4-FFF2-40B4-BE49-F238E27FC236}">
                    <a16:creationId xmlns:a16="http://schemas.microsoft.com/office/drawing/2014/main" id="{B55C21D0-DFDC-12C3-6DA6-721158034D60}"/>
                  </a:ext>
                </a:extLst>
              </p:cNvPr>
              <p:cNvGrpSpPr/>
              <p:nvPr/>
            </p:nvGrpSpPr>
            <p:grpSpPr>
              <a:xfrm rot="-5400000">
                <a:off x="1229146" y="1434840"/>
                <a:ext cx="119575" cy="612586"/>
                <a:chOff x="2244455" y="772894"/>
                <a:chExt cx="94658" cy="485003"/>
              </a:xfrm>
            </p:grpSpPr>
            <p:sp>
              <p:nvSpPr>
                <p:cNvPr id="29" name="Google Shape;476;p12">
                  <a:extLst>
                    <a:ext uri="{FF2B5EF4-FFF2-40B4-BE49-F238E27FC236}">
                      <a16:creationId xmlns:a16="http://schemas.microsoft.com/office/drawing/2014/main" id="{2E812828-E656-D7EB-C2FA-6DB7C9CA810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77;p12">
                  <a:extLst>
                    <a:ext uri="{FF2B5EF4-FFF2-40B4-BE49-F238E27FC236}">
                      <a16:creationId xmlns:a16="http://schemas.microsoft.com/office/drawing/2014/main" id="{817E0C32-6BB3-A598-165F-6FF8DF36A10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2096" name="Google Shape;478;p12">
            <a:extLst>
              <a:ext uri="{FF2B5EF4-FFF2-40B4-BE49-F238E27FC236}">
                <a16:creationId xmlns:a16="http://schemas.microsoft.com/office/drawing/2014/main" id="{9805336D-19BB-6258-1143-B32BF6707F65}"/>
              </a:ext>
            </a:extLst>
          </p:cNvPr>
          <p:cNvSpPr txBox="1"/>
          <p:nvPr/>
        </p:nvSpPr>
        <p:spPr>
          <a:xfrm>
            <a:off x="2073554" y="1932600"/>
            <a:ext cx="8326988" cy="129262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Lambda Expressions được giới thiệu trong Java 8, giúp viết các biểu thức hàm gọn hơn. Lambda cung cấp cách ngắn gọn để truyền một phương thức làm đối số cho một hàm hoặc biểu thức.</a:t>
            </a:r>
          </a:p>
        </p:txBody>
      </p:sp>
    </p:spTree>
    <p:extLst>
      <p:ext uri="{BB962C8B-B14F-4D97-AF65-F5344CB8AC3E}">
        <p14:creationId xmlns:p14="http://schemas.microsoft.com/office/powerpoint/2010/main" val="370518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6"/>
                                        </p:tgtEl>
                                        <p:attrNameLst>
                                          <p:attrName>style.visibility</p:attrName>
                                        </p:attrNameLst>
                                      </p:cBhvr>
                                      <p:to>
                                        <p:strVal val="visible"/>
                                      </p:to>
                                    </p:set>
                                    <p:animEffect transition="in" filter="fade">
                                      <p:cBhvr>
                                        <p:cTn id="22" dur="500"/>
                                        <p:tgtEl>
                                          <p:spTgt spid="2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3"/>
          <p:cNvGrpSpPr/>
          <p:nvPr/>
        </p:nvGrpSpPr>
        <p:grpSpPr>
          <a:xfrm>
            <a:off x="195612" y="2743063"/>
            <a:ext cx="1929254" cy="1693831"/>
            <a:chOff x="2553093" y="952901"/>
            <a:chExt cx="2096908" cy="1866900"/>
          </a:xfrm>
        </p:grpSpPr>
        <p:sp>
          <p:nvSpPr>
            <p:cNvPr id="9"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0"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1"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 name="组合 8"/>
          <p:cNvGrpSpPr/>
          <p:nvPr/>
        </p:nvGrpSpPr>
        <p:grpSpPr>
          <a:xfrm>
            <a:off x="1968486" y="1455999"/>
            <a:ext cx="805150" cy="718592"/>
            <a:chOff x="3262497" y="1084626"/>
            <a:chExt cx="1126854" cy="958123"/>
          </a:xfrm>
        </p:grpSpPr>
        <p:grpSp>
          <p:nvGrpSpPr>
            <p:cNvPr id="13" name="组合 9"/>
            <p:cNvGrpSpPr/>
            <p:nvPr/>
          </p:nvGrpSpPr>
          <p:grpSpPr>
            <a:xfrm>
              <a:off x="3262497" y="1084626"/>
              <a:ext cx="1126854" cy="958123"/>
              <a:chOff x="2892834" y="1141776"/>
              <a:chExt cx="1126854" cy="958123"/>
            </a:xfrm>
          </p:grpSpPr>
          <p:sp>
            <p:nvSpPr>
              <p:cNvPr id="15"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6"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4" name="文本框 11"/>
            <p:cNvSpPr txBox="1"/>
            <p:nvPr/>
          </p:nvSpPr>
          <p:spPr>
            <a:xfrm>
              <a:off x="3266480" y="1209433"/>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17" name="组合 15"/>
          <p:cNvGrpSpPr/>
          <p:nvPr/>
        </p:nvGrpSpPr>
        <p:grpSpPr>
          <a:xfrm>
            <a:off x="1980759" y="3131396"/>
            <a:ext cx="791782" cy="1043247"/>
            <a:chOff x="3155526" y="2335585"/>
            <a:chExt cx="1147961" cy="966191"/>
          </a:xfrm>
        </p:grpSpPr>
        <p:grpSp>
          <p:nvGrpSpPr>
            <p:cNvPr id="18" name="组合 16"/>
            <p:cNvGrpSpPr/>
            <p:nvPr/>
          </p:nvGrpSpPr>
          <p:grpSpPr>
            <a:xfrm>
              <a:off x="3155526" y="2335585"/>
              <a:ext cx="1147961" cy="966191"/>
              <a:chOff x="2785863" y="1141409"/>
              <a:chExt cx="1147961" cy="966191"/>
            </a:xfrm>
          </p:grpSpPr>
          <p:sp>
            <p:nvSpPr>
              <p:cNvPr id="20"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9" name="文本框 18"/>
            <p:cNvSpPr txBox="1"/>
            <p:nvPr/>
          </p:nvSpPr>
          <p:spPr>
            <a:xfrm>
              <a:off x="3166655" y="2557458"/>
              <a:ext cx="1088129" cy="484574"/>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07</a:t>
              </a:r>
              <a:endParaRPr lang="zh-CN" altLang="en-US" sz="2800" dirty="0">
                <a:solidFill>
                  <a:schemeClr val="bg1"/>
                </a:solidFill>
                <a:latin typeface="Impact" panose="020B0806030902050204" pitchFamily="34" charset="0"/>
              </a:endParaRPr>
            </a:p>
          </p:txBody>
        </p:sp>
      </p:grpSp>
      <p:grpSp>
        <p:nvGrpSpPr>
          <p:cNvPr id="22" name="组合 22"/>
          <p:cNvGrpSpPr/>
          <p:nvPr/>
        </p:nvGrpSpPr>
        <p:grpSpPr>
          <a:xfrm>
            <a:off x="1969469" y="4252478"/>
            <a:ext cx="750898" cy="718592"/>
            <a:chOff x="3227162" y="3591385"/>
            <a:chExt cx="1089578" cy="958123"/>
          </a:xfrm>
        </p:grpSpPr>
        <p:grpSp>
          <p:nvGrpSpPr>
            <p:cNvPr id="23" name="组合 23"/>
            <p:cNvGrpSpPr/>
            <p:nvPr/>
          </p:nvGrpSpPr>
          <p:grpSpPr>
            <a:xfrm>
              <a:off x="3227162" y="3591385"/>
              <a:ext cx="1089578" cy="958123"/>
              <a:chOff x="2857499" y="1149477"/>
              <a:chExt cx="1089578" cy="958123"/>
            </a:xfrm>
          </p:grpSpPr>
          <p:sp>
            <p:nvSpPr>
              <p:cNvPr id="25"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圆角矩形 28"/>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4" name="文本框 25"/>
            <p:cNvSpPr txBox="1"/>
            <p:nvPr/>
          </p:nvSpPr>
          <p:spPr>
            <a:xfrm>
              <a:off x="3250771" y="3701112"/>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08</a:t>
              </a:r>
              <a:endParaRPr lang="zh-CN" altLang="en-US" sz="2800" dirty="0">
                <a:solidFill>
                  <a:schemeClr val="bg1"/>
                </a:solidFill>
                <a:latin typeface="Impact" panose="020B0806030902050204" pitchFamily="34" charset="0"/>
              </a:endParaRPr>
            </a:p>
          </p:txBody>
        </p:sp>
      </p:grpSp>
      <p:grpSp>
        <p:nvGrpSpPr>
          <p:cNvPr id="27" name="组合 36"/>
          <p:cNvGrpSpPr/>
          <p:nvPr/>
        </p:nvGrpSpPr>
        <p:grpSpPr>
          <a:xfrm>
            <a:off x="3144689" y="1483185"/>
            <a:ext cx="6428734" cy="675771"/>
            <a:chOff x="4555084" y="1092328"/>
            <a:chExt cx="4697323" cy="1150809"/>
          </a:xfrm>
        </p:grpSpPr>
        <p:pic>
          <p:nvPicPr>
            <p:cNvPr id="28" name="图片 37"/>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2041830"/>
              <a:ext cx="3646270" cy="201307"/>
            </a:xfrm>
            <a:prstGeom prst="rect">
              <a:avLst/>
            </a:prstGeom>
          </p:spPr>
        </p:pic>
        <p:grpSp>
          <p:nvGrpSpPr>
            <p:cNvPr id="29" name="组合 38"/>
            <p:cNvGrpSpPr/>
            <p:nvPr/>
          </p:nvGrpSpPr>
          <p:grpSpPr>
            <a:xfrm>
              <a:off x="4555084" y="1092328"/>
              <a:ext cx="4697323" cy="974451"/>
              <a:chOff x="4555084" y="1092328"/>
              <a:chExt cx="4697323" cy="974451"/>
            </a:xfrm>
          </p:grpSpPr>
          <p:pic>
            <p:nvPicPr>
              <p:cNvPr id="30" name="图片 3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49" y="1414521"/>
                <a:ext cx="958122" cy="346394"/>
              </a:xfrm>
              <a:prstGeom prst="rect">
                <a:avLst/>
              </a:prstGeom>
            </p:spPr>
          </p:pic>
          <p:sp>
            <p:nvSpPr>
              <p:cNvPr id="31" name="圆角矩形 40"/>
              <p:cNvSpPr/>
              <p:nvPr/>
            </p:nvSpPr>
            <p:spPr>
              <a:xfrm>
                <a:off x="4555084" y="1092328"/>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32" name="组合 41"/>
          <p:cNvGrpSpPr/>
          <p:nvPr/>
        </p:nvGrpSpPr>
        <p:grpSpPr>
          <a:xfrm>
            <a:off x="3132725" y="3126404"/>
            <a:ext cx="6467699" cy="1133653"/>
            <a:chOff x="4555084" y="2343654"/>
            <a:chExt cx="4697324" cy="1145415"/>
          </a:xfrm>
        </p:grpSpPr>
        <p:pic>
          <p:nvPicPr>
            <p:cNvPr id="33" name="图片 4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3287762"/>
              <a:ext cx="3646270" cy="201307"/>
            </a:xfrm>
            <a:prstGeom prst="rect">
              <a:avLst/>
            </a:prstGeom>
          </p:spPr>
        </p:pic>
        <p:grpSp>
          <p:nvGrpSpPr>
            <p:cNvPr id="34" name="组合 43"/>
            <p:cNvGrpSpPr/>
            <p:nvPr/>
          </p:nvGrpSpPr>
          <p:grpSpPr>
            <a:xfrm>
              <a:off x="4555084" y="2343654"/>
              <a:ext cx="4697324" cy="974451"/>
              <a:chOff x="4555084" y="2343654"/>
              <a:chExt cx="4697324" cy="974451"/>
            </a:xfrm>
          </p:grpSpPr>
          <p:pic>
            <p:nvPicPr>
              <p:cNvPr id="35" name="图片 44"/>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0" y="2665847"/>
                <a:ext cx="958122" cy="346394"/>
              </a:xfrm>
              <a:prstGeom prst="rect">
                <a:avLst/>
              </a:prstGeom>
            </p:spPr>
          </p:pic>
          <p:sp>
            <p:nvSpPr>
              <p:cNvPr id="36" name="圆角矩形 45"/>
              <p:cNvSpPr/>
              <p:nvPr/>
            </p:nvSpPr>
            <p:spPr>
              <a:xfrm>
                <a:off x="4555084" y="2343654"/>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37" name="组合 46"/>
          <p:cNvGrpSpPr/>
          <p:nvPr/>
        </p:nvGrpSpPr>
        <p:grpSpPr>
          <a:xfrm>
            <a:off x="3079994" y="4253600"/>
            <a:ext cx="6521206" cy="814565"/>
            <a:chOff x="4555084" y="3594980"/>
            <a:chExt cx="4697325" cy="1150703"/>
          </a:xfrm>
        </p:grpSpPr>
        <p:pic>
          <p:nvPicPr>
            <p:cNvPr id="38" name="图片 47"/>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4544376"/>
              <a:ext cx="3646270" cy="201307"/>
            </a:xfrm>
            <a:prstGeom prst="rect">
              <a:avLst/>
            </a:prstGeom>
          </p:spPr>
        </p:pic>
        <p:grpSp>
          <p:nvGrpSpPr>
            <p:cNvPr id="39" name="组合 48"/>
            <p:cNvGrpSpPr/>
            <p:nvPr/>
          </p:nvGrpSpPr>
          <p:grpSpPr>
            <a:xfrm>
              <a:off x="4555084" y="3594980"/>
              <a:ext cx="4697325" cy="974450"/>
              <a:chOff x="4555084" y="3594980"/>
              <a:chExt cx="4697325" cy="974450"/>
            </a:xfrm>
          </p:grpSpPr>
          <p:pic>
            <p:nvPicPr>
              <p:cNvPr id="40" name="图片 4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1" y="3917172"/>
                <a:ext cx="958122" cy="346394"/>
              </a:xfrm>
              <a:prstGeom prst="rect">
                <a:avLst/>
              </a:prstGeom>
            </p:spPr>
          </p:pic>
          <p:sp>
            <p:nvSpPr>
              <p:cNvPr id="41" name="圆角矩形 50"/>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42" name="组合 51"/>
          <p:cNvGrpSpPr/>
          <p:nvPr/>
        </p:nvGrpSpPr>
        <p:grpSpPr>
          <a:xfrm>
            <a:off x="3196098" y="5068166"/>
            <a:ext cx="6504672" cy="675771"/>
            <a:chOff x="4555085" y="4807551"/>
            <a:chExt cx="4697322" cy="974450"/>
          </a:xfrm>
        </p:grpSpPr>
        <p:pic>
          <p:nvPicPr>
            <p:cNvPr id="43" name="图片 5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44" name="组合 53"/>
            <p:cNvGrpSpPr/>
            <p:nvPr/>
          </p:nvGrpSpPr>
          <p:grpSpPr>
            <a:xfrm>
              <a:off x="4555085" y="4807551"/>
              <a:ext cx="4697322" cy="974450"/>
              <a:chOff x="4555085" y="4807551"/>
              <a:chExt cx="4697322" cy="974450"/>
            </a:xfrm>
          </p:grpSpPr>
          <p:pic>
            <p:nvPicPr>
              <p:cNvPr id="45" name="图片 54"/>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46" name="圆角矩形 55"/>
              <p:cNvSpPr/>
              <p:nvPr/>
            </p:nvSpPr>
            <p:spPr>
              <a:xfrm>
                <a:off x="4555085" y="4807551"/>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grpSp>
      </p:grpSp>
      <p:grpSp>
        <p:nvGrpSpPr>
          <p:cNvPr id="47" name="组合 56"/>
          <p:cNvGrpSpPr/>
          <p:nvPr/>
        </p:nvGrpSpPr>
        <p:grpSpPr>
          <a:xfrm>
            <a:off x="2613536" y="1440455"/>
            <a:ext cx="778013" cy="4308016"/>
            <a:chOff x="3971019" y="796001"/>
            <a:chExt cx="989404" cy="5338506"/>
          </a:xfrm>
        </p:grpSpPr>
        <p:sp>
          <p:nvSpPr>
            <p:cNvPr id="48"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9"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50" name="图片 5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51" name="流程图: 手动输入 32"/>
            <p:cNvSpPr/>
            <p:nvPr/>
          </p:nvSpPr>
          <p:spPr>
            <a:xfrm flipH="1" flipV="1">
              <a:off x="4614203" y="796001"/>
              <a:ext cx="345594" cy="9207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2"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3"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4"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6" name="文本框 66"/>
          <p:cNvSpPr txBox="1"/>
          <p:nvPr/>
        </p:nvSpPr>
        <p:spPr>
          <a:xfrm>
            <a:off x="3144687" y="1557327"/>
            <a:ext cx="6314075" cy="523220"/>
          </a:xfrm>
          <a:prstGeom prst="rect">
            <a:avLst/>
          </a:prstGeom>
          <a:noFill/>
        </p:spPr>
        <p:txBody>
          <a:bodyPr wrap="square" rtlCol="0">
            <a:spAutoFit/>
          </a:bodyPr>
          <a:lstStyle/>
          <a:p>
            <a:r>
              <a:rPr lang="en-US" altLang="zh-CN"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Stream API + Lambda + Parallel</a:t>
            </a:r>
            <a:endParaRPr lang="zh-CN" altLang="en-US"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7" name="矩形 96"/>
          <p:cNvSpPr/>
          <p:nvPr/>
        </p:nvSpPr>
        <p:spPr>
          <a:xfrm>
            <a:off x="3139717" y="3119540"/>
            <a:ext cx="6232424" cy="523220"/>
          </a:xfrm>
          <a:prstGeom prst="rect">
            <a:avLst/>
          </a:prstGeom>
        </p:spPr>
        <p:txBody>
          <a:bodyPr wrap="square">
            <a:spAutoFit/>
          </a:bodyPr>
          <a:lstStyle/>
          <a:p>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Java Concurrency</a:t>
            </a:r>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8" name="矩形 97"/>
          <p:cNvSpPr/>
          <p:nvPr/>
        </p:nvSpPr>
        <p:spPr>
          <a:xfrm>
            <a:off x="3199691" y="4329092"/>
            <a:ext cx="5686815" cy="523220"/>
          </a:xfrm>
          <a:prstGeom prst="rect">
            <a:avLst/>
          </a:prstGeom>
        </p:spPr>
        <p:txBody>
          <a:bodyPr wrap="square">
            <a:spAutoFit/>
          </a:bodyPr>
          <a:lstStyle/>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JSON + XML</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9" name="矩形 98"/>
          <p:cNvSpPr/>
          <p:nvPr/>
        </p:nvSpPr>
        <p:spPr>
          <a:xfrm>
            <a:off x="3140512" y="5144546"/>
            <a:ext cx="6028879" cy="523220"/>
          </a:xfrm>
          <a:prstGeom prst="rect">
            <a:avLst/>
          </a:prstGeom>
        </p:spPr>
        <p:txBody>
          <a:bodyPr wrap="square">
            <a:spAutoFit/>
          </a:bodyPr>
          <a:lstStyle/>
          <a:p>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Databases</a:t>
            </a:r>
            <a:endParaRPr lang="zh-CN" altLang="en-US"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60" name="组合 29"/>
          <p:cNvGrpSpPr/>
          <p:nvPr/>
        </p:nvGrpSpPr>
        <p:grpSpPr>
          <a:xfrm>
            <a:off x="1968486" y="5068166"/>
            <a:ext cx="760682" cy="723034"/>
            <a:chOff x="2957626" y="3769915"/>
            <a:chExt cx="1113652" cy="964046"/>
          </a:xfrm>
        </p:grpSpPr>
        <p:grpSp>
          <p:nvGrpSpPr>
            <p:cNvPr id="61" name="组合 30"/>
            <p:cNvGrpSpPr/>
            <p:nvPr/>
          </p:nvGrpSpPr>
          <p:grpSpPr>
            <a:xfrm>
              <a:off x="2957626" y="3769915"/>
              <a:ext cx="1113652" cy="964046"/>
              <a:chOff x="2587963" y="111843"/>
              <a:chExt cx="1113652" cy="964046"/>
            </a:xfrm>
          </p:grpSpPr>
          <p:sp>
            <p:nvSpPr>
              <p:cNvPr id="63"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圆角矩形 35"/>
              <p:cNvSpPr/>
              <p:nvPr/>
            </p:nvSpPr>
            <p:spPr>
              <a:xfrm>
                <a:off x="2638400" y="111843"/>
                <a:ext cx="1063215" cy="901028"/>
              </a:xfrm>
              <a:prstGeom prst="roundRect">
                <a:avLst>
                  <a:gd name="adj" fmla="val 13889"/>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2" name="文本框 32"/>
            <p:cNvSpPr txBox="1"/>
            <p:nvPr/>
          </p:nvSpPr>
          <p:spPr>
            <a:xfrm>
              <a:off x="3008886" y="3882010"/>
              <a:ext cx="1030513"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09</a:t>
              </a:r>
            </a:p>
          </p:txBody>
        </p:sp>
      </p:grpSp>
      <p:sp>
        <p:nvSpPr>
          <p:cNvPr id="65" name="圆角矩形 34">
            <a:extLst>
              <a:ext uri="{FF2B5EF4-FFF2-40B4-BE49-F238E27FC236}">
                <a16:creationId xmlns:a16="http://schemas.microsoft.com/office/drawing/2014/main" id="{4A98B195-D5E7-4238-B9B0-9E6698C21C3A}"/>
              </a:ext>
            </a:extLst>
          </p:cNvPr>
          <p:cNvSpPr/>
          <p:nvPr/>
        </p:nvSpPr>
        <p:spPr>
          <a:xfrm>
            <a:off x="1980759" y="2286811"/>
            <a:ext cx="736574" cy="703059"/>
          </a:xfrm>
          <a:prstGeom prst="roundRect">
            <a:avLst>
              <a:gd name="adj" fmla="val 1388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06</a:t>
            </a:r>
            <a:endParaRPr lang="zh-CN" altLang="en-US" sz="2800" dirty="0">
              <a:latin typeface="Impact" panose="020B0806030902050204" pitchFamily="34" charset="0"/>
            </a:endParaRPr>
          </a:p>
        </p:txBody>
      </p:sp>
      <p:grpSp>
        <p:nvGrpSpPr>
          <p:cNvPr id="66" name="组合 51">
            <a:extLst>
              <a:ext uri="{FF2B5EF4-FFF2-40B4-BE49-F238E27FC236}">
                <a16:creationId xmlns:a16="http://schemas.microsoft.com/office/drawing/2014/main" id="{8541760D-945C-4378-82F6-7A5400A5AB52}"/>
              </a:ext>
            </a:extLst>
          </p:cNvPr>
          <p:cNvGrpSpPr/>
          <p:nvPr/>
        </p:nvGrpSpPr>
        <p:grpSpPr>
          <a:xfrm>
            <a:off x="3156058" y="2291078"/>
            <a:ext cx="6007156" cy="718522"/>
            <a:chOff x="4555084" y="4807549"/>
            <a:chExt cx="4361682" cy="974162"/>
          </a:xfrm>
        </p:grpSpPr>
        <p:pic>
          <p:nvPicPr>
            <p:cNvPr id="67"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68"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Thread +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MultiThreading</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485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animEffect transition="in" filter="fade">
                                      <p:cBhvr>
                                        <p:cTn id="9" dur="100"/>
                                        <p:tgtEl>
                                          <p:spTgt spid="8"/>
                                        </p:tgtEl>
                                      </p:cBhvr>
                                    </p:animEffect>
                                  </p:childTnLst>
                                </p:cTn>
                              </p:par>
                              <p:par>
                                <p:cTn id="10" presetID="6" presetClass="emph" presetSubtype="0" fill="hold" nodeType="withEffect">
                                  <p:stCondLst>
                                    <p:cond delay="100"/>
                                  </p:stCondLst>
                                  <p:childTnLst>
                                    <p:animScale>
                                      <p:cBhvr>
                                        <p:cTn id="11" dur="100" fill="hold"/>
                                        <p:tgtEl>
                                          <p:spTgt spid="8"/>
                                        </p:tgtEl>
                                      </p:cBhvr>
                                      <p:by x="110000" y="110000"/>
                                    </p:animScale>
                                  </p:childTnLst>
                                </p:cTn>
                              </p:par>
                              <p:par>
                                <p:cTn id="12" presetID="6" presetClass="emph" presetSubtype="0" fill="hold" nodeType="withEffect">
                                  <p:stCondLst>
                                    <p:cond delay="200"/>
                                  </p:stCondLst>
                                  <p:childTnLst>
                                    <p:animScale>
                                      <p:cBhvr>
                                        <p:cTn id="13" dur="200" fill="hold"/>
                                        <p:tgtEl>
                                          <p:spTgt spid="8"/>
                                        </p:tgtEl>
                                      </p:cBhvr>
                                      <p:by x="90000" y="90000"/>
                                    </p:animScale>
                                  </p:childTnLst>
                                </p:cTn>
                              </p:par>
                              <p:par>
                                <p:cTn id="14" presetID="6" presetClass="emph" presetSubtype="0" fill="hold" nodeType="withEffect">
                                  <p:stCondLst>
                                    <p:cond delay="400"/>
                                  </p:stCondLst>
                                  <p:childTnLst>
                                    <p:animScale>
                                      <p:cBhvr>
                                        <p:cTn id="15" dur="100" fill="hold"/>
                                        <p:tgtEl>
                                          <p:spTgt spid="8"/>
                                        </p:tgtEl>
                                      </p:cBhvr>
                                      <p:by x="105000" y="105000"/>
                                    </p:animScale>
                                  </p:childTnLst>
                                </p:cTn>
                              </p:par>
                              <p:par>
                                <p:cTn id="16" presetID="6" presetClass="emph" presetSubtype="0" fill="hold" nodeType="withEffect">
                                  <p:stCondLst>
                                    <p:cond delay="500"/>
                                  </p:stCondLst>
                                  <p:childTnLst>
                                    <p:animScale>
                                      <p:cBhvr>
                                        <p:cTn id="17" dur="200" fill="hold"/>
                                        <p:tgtEl>
                                          <p:spTgt spid="8"/>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arn(outHorizontal)">
                                      <p:cBhvr>
                                        <p:cTn id="21" dur="500"/>
                                        <p:tgtEl>
                                          <p:spTgt spid="47"/>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par>
                                <p:cTn id="27" presetID="1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p:tgtEl>
                                          <p:spTgt spid="27"/>
                                        </p:tgtEl>
                                        <p:attrNameLst>
                                          <p:attrName>ppt_x</p:attrName>
                                        </p:attrNameLst>
                                      </p:cBhvr>
                                      <p:tavLst>
                                        <p:tav tm="0">
                                          <p:val>
                                            <p:strVal val="#ppt_x-#ppt_w*1.125000"/>
                                          </p:val>
                                        </p:tav>
                                        <p:tav tm="100000">
                                          <p:val>
                                            <p:strVal val="#ppt_x"/>
                                          </p:val>
                                        </p:tav>
                                      </p:tavLst>
                                    </p:anim>
                                    <p:animEffect transition="in" filter="wipe(right)">
                                      <p:cBhvr>
                                        <p:cTn id="30" dur="500"/>
                                        <p:tgtEl>
                                          <p:spTgt spid="27"/>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left)">
                                      <p:cBhvr>
                                        <p:cTn id="35" dur="500"/>
                                        <p:tgtEl>
                                          <p:spTgt spid="17"/>
                                        </p:tgtEl>
                                      </p:cBhvr>
                                    </p:animEffect>
                                  </p:childTnLst>
                                </p:cTn>
                              </p:par>
                              <p:par>
                                <p:cTn id="36" presetID="1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p:tgtEl>
                                          <p:spTgt spid="32"/>
                                        </p:tgtEl>
                                        <p:attrNameLst>
                                          <p:attrName>ppt_x</p:attrName>
                                        </p:attrNameLst>
                                      </p:cBhvr>
                                      <p:tavLst>
                                        <p:tav tm="0">
                                          <p:val>
                                            <p:strVal val="#ppt_x-#ppt_w*1.125000"/>
                                          </p:val>
                                        </p:tav>
                                        <p:tav tm="100000">
                                          <p:val>
                                            <p:strVal val="#ppt_x"/>
                                          </p:val>
                                        </p:tav>
                                      </p:tavLst>
                                    </p:anim>
                                    <p:animEffect transition="in" filter="wipe(right)">
                                      <p:cBhvr>
                                        <p:cTn id="39" dur="500"/>
                                        <p:tgtEl>
                                          <p:spTgt spid="32"/>
                                        </p:tgtEl>
                                      </p:cBhvr>
                                    </p:animEffect>
                                  </p:childTnLst>
                                </p:cTn>
                              </p:par>
                            </p:childTnLst>
                          </p:cTn>
                        </p:par>
                        <p:par>
                          <p:cTn id="40" fill="hold">
                            <p:stCondLst>
                              <p:cond delay="2200"/>
                            </p:stCondLst>
                            <p:childTnLst>
                              <p:par>
                                <p:cTn id="41" presetID="12" presetClass="entr" presetSubtype="2"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ppt_x</p:attrName>
                                        </p:attrNameLst>
                                      </p:cBhvr>
                                      <p:tavLst>
                                        <p:tav tm="0">
                                          <p:val>
                                            <p:strVal val="#ppt_x+#ppt_w*1.125000"/>
                                          </p:val>
                                        </p:tav>
                                        <p:tav tm="100000">
                                          <p:val>
                                            <p:strVal val="#ppt_x"/>
                                          </p:val>
                                        </p:tav>
                                      </p:tavLst>
                                    </p:anim>
                                    <p:animEffect transition="in" filter="wipe(left)">
                                      <p:cBhvr>
                                        <p:cTn id="44" dur="500"/>
                                        <p:tgtEl>
                                          <p:spTgt spid="22"/>
                                        </p:tgtEl>
                                      </p:cBhvr>
                                    </p:animEffect>
                                  </p:childTnLst>
                                </p:cTn>
                              </p:par>
                              <p:par>
                                <p:cTn id="45" presetID="12" presetClass="entr" presetSubtype="8"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ppt_x</p:attrName>
                                        </p:attrNameLst>
                                      </p:cBhvr>
                                      <p:tavLst>
                                        <p:tav tm="0">
                                          <p:val>
                                            <p:strVal val="#ppt_x-#ppt_w*1.125000"/>
                                          </p:val>
                                        </p:tav>
                                        <p:tav tm="100000">
                                          <p:val>
                                            <p:strVal val="#ppt_x"/>
                                          </p:val>
                                        </p:tav>
                                      </p:tavLst>
                                    </p:anim>
                                    <p:animEffect transition="in" filter="wipe(right)">
                                      <p:cBhvr>
                                        <p:cTn id="48" dur="500"/>
                                        <p:tgtEl>
                                          <p:spTgt spid="37"/>
                                        </p:tgtEl>
                                      </p:cBhvr>
                                    </p:animEffect>
                                  </p:childTnLst>
                                </p:cTn>
                              </p:par>
                              <p:par>
                                <p:cTn id="49" presetID="12" presetClass="entr" presetSubtype="8"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p:tgtEl>
                                          <p:spTgt spid="42"/>
                                        </p:tgtEl>
                                        <p:attrNameLst>
                                          <p:attrName>ppt_x</p:attrName>
                                        </p:attrNameLst>
                                      </p:cBhvr>
                                      <p:tavLst>
                                        <p:tav tm="0">
                                          <p:val>
                                            <p:strVal val="#ppt_x-#ppt_w*1.125000"/>
                                          </p:val>
                                        </p:tav>
                                        <p:tav tm="100000">
                                          <p:val>
                                            <p:strVal val="#ppt_x"/>
                                          </p:val>
                                        </p:tav>
                                      </p:tavLst>
                                    </p:anim>
                                    <p:animEffect transition="in" filter="wipe(right)">
                                      <p:cBhvr>
                                        <p:cTn id="52" dur="500"/>
                                        <p:tgtEl>
                                          <p:spTgt spid="42"/>
                                        </p:tgtEl>
                                      </p:cBhvr>
                                    </p:animEffect>
                                  </p:childTnLst>
                                </p:cTn>
                              </p:par>
                            </p:childTnLst>
                          </p:cTn>
                        </p:par>
                        <p:par>
                          <p:cTn id="53" fill="hold">
                            <p:stCondLst>
                              <p:cond delay="2700"/>
                            </p:stCondLst>
                            <p:childTnLst>
                              <p:par>
                                <p:cTn id="54" presetID="12" presetClass="entr" presetSubtype="2"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p:tgtEl>
                                          <p:spTgt spid="60"/>
                                        </p:tgtEl>
                                        <p:attrNameLst>
                                          <p:attrName>ppt_x</p:attrName>
                                        </p:attrNameLst>
                                      </p:cBhvr>
                                      <p:tavLst>
                                        <p:tav tm="0">
                                          <p:val>
                                            <p:strVal val="#ppt_x+#ppt_w*1.125000"/>
                                          </p:val>
                                        </p:tav>
                                        <p:tav tm="100000">
                                          <p:val>
                                            <p:strVal val="#ppt_x"/>
                                          </p:val>
                                        </p:tav>
                                      </p:tavLst>
                                    </p:anim>
                                    <p:animEffect transition="in" filter="wipe(left)">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44632" y="767638"/>
            <a:ext cx="8616270" cy="1007332"/>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459867" y="782034"/>
            <a:ext cx="1245251" cy="1335588"/>
            <a:chOff x="3150395" y="933507"/>
            <a:chExt cx="1559927" cy="1839452"/>
          </a:xfrm>
        </p:grpSpPr>
        <p:grpSp>
          <p:nvGrpSpPr>
            <p:cNvPr id="10" name="组合 21"/>
            <p:cNvGrpSpPr/>
            <p:nvPr/>
          </p:nvGrpSpPr>
          <p:grpSpPr>
            <a:xfrm>
              <a:off x="3150395" y="933507"/>
              <a:ext cx="1559927" cy="1839452"/>
              <a:chOff x="3222820" y="1148080"/>
              <a:chExt cx="1484216" cy="1750177"/>
            </a:xfrm>
          </p:grpSpPr>
          <p:grpSp>
            <p:nvGrpSpPr>
              <p:cNvPr id="12" name="组合 25"/>
              <p:cNvGrpSpPr/>
              <p:nvPr/>
            </p:nvGrpSpPr>
            <p:grpSpPr>
              <a:xfrm>
                <a:off x="3420363" y="1295115"/>
                <a:ext cx="1286673" cy="1603142"/>
                <a:chOff x="7380501" y="2927402"/>
                <a:chExt cx="2311887" cy="2880512"/>
              </a:xfrm>
            </p:grpSpPr>
            <p:sp>
              <p:nvSpPr>
                <p:cNvPr id="14"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514455" y="1292811"/>
              <a:ext cx="774240" cy="72061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rPr>
                <a:t>05</a:t>
              </a:r>
              <a:endParaRPr lang="zh-CN" altLang="en-US" sz="2800" dirty="0">
                <a:solidFill>
                  <a:srgbClr val="FFB850"/>
                </a:solidFill>
                <a:latin typeface="Impact" panose="020B0806030902050204" pitchFamily="34" charset="0"/>
              </a:endParaRPr>
            </a:p>
          </p:txBody>
        </p:sp>
      </p:grpSp>
      <p:sp>
        <p:nvSpPr>
          <p:cNvPr id="17" name="文本框 31"/>
          <p:cNvSpPr txBox="1"/>
          <p:nvPr/>
        </p:nvSpPr>
        <p:spPr>
          <a:xfrm>
            <a:off x="2554709" y="1025883"/>
            <a:ext cx="6905838" cy="523220"/>
          </a:xfrm>
          <a:prstGeom prst="rect">
            <a:avLst/>
          </a:prstGeom>
          <a:noFill/>
        </p:spPr>
        <p:txBody>
          <a:bodyPr wrap="square" rtlCol="0">
            <a:spAutoFit/>
          </a:bodyPr>
          <a:lstStyle/>
          <a:p>
            <a:r>
              <a:rPr lang="en-US" altLang="zh-CN"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rPr>
              <a:t>Parallel Stream</a:t>
            </a:r>
            <a:endParaRPr lang="zh-CN" altLang="en-US" sz="2800" b="1" dirty="0">
              <a:solidFill>
                <a:schemeClr val="accent5"/>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2" name="Google Shape;413;p12">
            <a:extLst>
              <a:ext uri="{FF2B5EF4-FFF2-40B4-BE49-F238E27FC236}">
                <a16:creationId xmlns:a16="http://schemas.microsoft.com/office/drawing/2014/main" id="{27C799AC-08E7-1771-1C73-EDBEFFE0DCA6}"/>
              </a:ext>
            </a:extLst>
          </p:cNvPr>
          <p:cNvGrpSpPr/>
          <p:nvPr/>
        </p:nvGrpSpPr>
        <p:grpSpPr>
          <a:xfrm>
            <a:off x="1471569" y="1828942"/>
            <a:ext cx="8967830" cy="4222010"/>
            <a:chOff x="982640" y="1286614"/>
            <a:chExt cx="10081118" cy="5023499"/>
          </a:xfrm>
        </p:grpSpPr>
        <p:sp>
          <p:nvSpPr>
            <p:cNvPr id="3" name="Google Shape;414;p12">
              <a:extLst>
                <a:ext uri="{FF2B5EF4-FFF2-40B4-BE49-F238E27FC236}">
                  <a16:creationId xmlns:a16="http://schemas.microsoft.com/office/drawing/2014/main" id="{3247143A-5122-8A61-CE5B-0355412C2C4A}"/>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854E511C-6776-A1E1-684F-06A5E5B09CB4}"/>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0C55D4D1-7D7B-AEA5-D440-04D42E0EED51}"/>
                </a:ext>
              </a:extLst>
            </p:cNvPr>
            <p:cNvGrpSpPr/>
            <p:nvPr/>
          </p:nvGrpSpPr>
          <p:grpSpPr>
            <a:xfrm>
              <a:off x="982640" y="1596963"/>
              <a:ext cx="751226" cy="4402810"/>
              <a:chOff x="982640" y="1596963"/>
              <a:chExt cx="751226" cy="4402810"/>
            </a:xfrm>
          </p:grpSpPr>
          <p:grpSp>
            <p:nvGrpSpPr>
              <p:cNvPr id="18" name="Google Shape;417;p12">
                <a:extLst>
                  <a:ext uri="{FF2B5EF4-FFF2-40B4-BE49-F238E27FC236}">
                    <a16:creationId xmlns:a16="http://schemas.microsoft.com/office/drawing/2014/main" id="{DF8871B5-CFFB-8C2C-3F17-E3401B9A063D}"/>
                  </a:ext>
                </a:extLst>
              </p:cNvPr>
              <p:cNvGrpSpPr/>
              <p:nvPr/>
            </p:nvGrpSpPr>
            <p:grpSpPr>
              <a:xfrm rot="-5400000">
                <a:off x="-615716" y="3650191"/>
                <a:ext cx="4402810" cy="296354"/>
                <a:chOff x="2149635" y="1165383"/>
                <a:chExt cx="3485831" cy="234634"/>
              </a:xfrm>
            </p:grpSpPr>
            <p:grpSp>
              <p:nvGrpSpPr>
                <p:cNvPr id="2066" name="Google Shape;418;p12">
                  <a:extLst>
                    <a:ext uri="{FF2B5EF4-FFF2-40B4-BE49-F238E27FC236}">
                      <a16:creationId xmlns:a16="http://schemas.microsoft.com/office/drawing/2014/main" id="{4B7258B5-CCF3-5BE7-EEA7-2FB6C0A9E7CA}"/>
                    </a:ext>
                  </a:extLst>
                </p:cNvPr>
                <p:cNvGrpSpPr/>
                <p:nvPr/>
              </p:nvGrpSpPr>
              <p:grpSpPr>
                <a:xfrm>
                  <a:off x="2149635" y="1165385"/>
                  <a:ext cx="234632" cy="234632"/>
                  <a:chOff x="2483014" y="1114427"/>
                  <a:chExt cx="209550" cy="209550"/>
                </a:xfrm>
              </p:grpSpPr>
              <p:sp>
                <p:nvSpPr>
                  <p:cNvPr id="2094" name="Google Shape;419;p12">
                    <a:extLst>
                      <a:ext uri="{FF2B5EF4-FFF2-40B4-BE49-F238E27FC236}">
                        <a16:creationId xmlns:a16="http://schemas.microsoft.com/office/drawing/2014/main" id="{424880A5-794B-85F0-91C9-909448AD8AA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5" name="Google Shape;420;p12">
                    <a:extLst>
                      <a:ext uri="{FF2B5EF4-FFF2-40B4-BE49-F238E27FC236}">
                        <a16:creationId xmlns:a16="http://schemas.microsoft.com/office/drawing/2014/main" id="{29024F41-49D0-4407-CF6C-A5BF6B0BF4F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7" name="Google Shape;421;p12">
                  <a:extLst>
                    <a:ext uri="{FF2B5EF4-FFF2-40B4-BE49-F238E27FC236}">
                      <a16:creationId xmlns:a16="http://schemas.microsoft.com/office/drawing/2014/main" id="{58D27CE5-A8D1-F9B0-B065-D4FDE11FD78D}"/>
                    </a:ext>
                  </a:extLst>
                </p:cNvPr>
                <p:cNvGrpSpPr/>
                <p:nvPr/>
              </p:nvGrpSpPr>
              <p:grpSpPr>
                <a:xfrm>
                  <a:off x="2510880" y="1165385"/>
                  <a:ext cx="234632" cy="234632"/>
                  <a:chOff x="2483014" y="1114427"/>
                  <a:chExt cx="209550" cy="209550"/>
                </a:xfrm>
              </p:grpSpPr>
              <p:sp>
                <p:nvSpPr>
                  <p:cNvPr id="2092" name="Google Shape;422;p12">
                    <a:extLst>
                      <a:ext uri="{FF2B5EF4-FFF2-40B4-BE49-F238E27FC236}">
                        <a16:creationId xmlns:a16="http://schemas.microsoft.com/office/drawing/2014/main" id="{2E9CA229-B4E7-2CB1-1421-4962716BBE2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3" name="Google Shape;423;p12">
                    <a:extLst>
                      <a:ext uri="{FF2B5EF4-FFF2-40B4-BE49-F238E27FC236}">
                        <a16:creationId xmlns:a16="http://schemas.microsoft.com/office/drawing/2014/main" id="{4BDECE47-681F-A359-52C3-A8690E9B28D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8" name="Google Shape;424;p12">
                  <a:extLst>
                    <a:ext uri="{FF2B5EF4-FFF2-40B4-BE49-F238E27FC236}">
                      <a16:creationId xmlns:a16="http://schemas.microsoft.com/office/drawing/2014/main" id="{68915AAD-A0E3-50AC-79D3-71E3E56D793C}"/>
                    </a:ext>
                  </a:extLst>
                </p:cNvPr>
                <p:cNvGrpSpPr/>
                <p:nvPr/>
              </p:nvGrpSpPr>
              <p:grpSpPr>
                <a:xfrm>
                  <a:off x="2872124" y="1165385"/>
                  <a:ext cx="234632" cy="234632"/>
                  <a:chOff x="2483014" y="1114427"/>
                  <a:chExt cx="209550" cy="209550"/>
                </a:xfrm>
              </p:grpSpPr>
              <p:sp>
                <p:nvSpPr>
                  <p:cNvPr id="2090" name="Google Shape;425;p12">
                    <a:extLst>
                      <a:ext uri="{FF2B5EF4-FFF2-40B4-BE49-F238E27FC236}">
                        <a16:creationId xmlns:a16="http://schemas.microsoft.com/office/drawing/2014/main" id="{E0A9B83D-2A2B-63E0-634D-69EAC1F71FF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91" name="Google Shape;426;p12">
                    <a:extLst>
                      <a:ext uri="{FF2B5EF4-FFF2-40B4-BE49-F238E27FC236}">
                        <a16:creationId xmlns:a16="http://schemas.microsoft.com/office/drawing/2014/main" id="{18334B65-DFD7-DDCC-C1AD-0A5298F0F1D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69" name="Google Shape;427;p12">
                  <a:extLst>
                    <a:ext uri="{FF2B5EF4-FFF2-40B4-BE49-F238E27FC236}">
                      <a16:creationId xmlns:a16="http://schemas.microsoft.com/office/drawing/2014/main" id="{C47F246D-11B7-649C-B86D-B1450493B841}"/>
                    </a:ext>
                  </a:extLst>
                </p:cNvPr>
                <p:cNvGrpSpPr/>
                <p:nvPr/>
              </p:nvGrpSpPr>
              <p:grpSpPr>
                <a:xfrm>
                  <a:off x="3233369" y="1165385"/>
                  <a:ext cx="234632" cy="234632"/>
                  <a:chOff x="2483014" y="1114427"/>
                  <a:chExt cx="209550" cy="209550"/>
                </a:xfrm>
              </p:grpSpPr>
              <p:sp>
                <p:nvSpPr>
                  <p:cNvPr id="2088" name="Google Shape;428;p12">
                    <a:extLst>
                      <a:ext uri="{FF2B5EF4-FFF2-40B4-BE49-F238E27FC236}">
                        <a16:creationId xmlns:a16="http://schemas.microsoft.com/office/drawing/2014/main" id="{E8935B79-3C02-A2E8-9061-A9A6FBF531D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9" name="Google Shape;429;p12">
                    <a:extLst>
                      <a:ext uri="{FF2B5EF4-FFF2-40B4-BE49-F238E27FC236}">
                        <a16:creationId xmlns:a16="http://schemas.microsoft.com/office/drawing/2014/main" id="{4DEF0A1E-07C9-6E80-216B-0E36179E7B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0" name="Google Shape;430;p12">
                  <a:extLst>
                    <a:ext uri="{FF2B5EF4-FFF2-40B4-BE49-F238E27FC236}">
                      <a16:creationId xmlns:a16="http://schemas.microsoft.com/office/drawing/2014/main" id="{F8EE2FB9-C009-9360-79D3-92F4870EADA6}"/>
                    </a:ext>
                  </a:extLst>
                </p:cNvPr>
                <p:cNvGrpSpPr/>
                <p:nvPr/>
              </p:nvGrpSpPr>
              <p:grpSpPr>
                <a:xfrm>
                  <a:off x="3594615" y="1165383"/>
                  <a:ext cx="234632" cy="234632"/>
                  <a:chOff x="2483014" y="1114427"/>
                  <a:chExt cx="209550" cy="209550"/>
                </a:xfrm>
              </p:grpSpPr>
              <p:sp>
                <p:nvSpPr>
                  <p:cNvPr id="2086" name="Google Shape;431;p12">
                    <a:extLst>
                      <a:ext uri="{FF2B5EF4-FFF2-40B4-BE49-F238E27FC236}">
                        <a16:creationId xmlns:a16="http://schemas.microsoft.com/office/drawing/2014/main" id="{1F4206E9-1BB2-2765-3DBD-E6660EF73ED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7" name="Google Shape;432;p12">
                    <a:extLst>
                      <a:ext uri="{FF2B5EF4-FFF2-40B4-BE49-F238E27FC236}">
                        <a16:creationId xmlns:a16="http://schemas.microsoft.com/office/drawing/2014/main" id="{C73D14C2-1BEC-75DE-B19D-6A8D0CC8680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1" name="Google Shape;433;p12">
                  <a:extLst>
                    <a:ext uri="{FF2B5EF4-FFF2-40B4-BE49-F238E27FC236}">
                      <a16:creationId xmlns:a16="http://schemas.microsoft.com/office/drawing/2014/main" id="{8BBDFBC5-669F-319F-35B7-B23EA305914F}"/>
                    </a:ext>
                  </a:extLst>
                </p:cNvPr>
                <p:cNvGrpSpPr/>
                <p:nvPr/>
              </p:nvGrpSpPr>
              <p:grpSpPr>
                <a:xfrm>
                  <a:off x="3955858" y="1165384"/>
                  <a:ext cx="234632" cy="234632"/>
                  <a:chOff x="2483014" y="1114427"/>
                  <a:chExt cx="209550" cy="209550"/>
                </a:xfrm>
              </p:grpSpPr>
              <p:sp>
                <p:nvSpPr>
                  <p:cNvPr id="2084" name="Google Shape;434;p12">
                    <a:extLst>
                      <a:ext uri="{FF2B5EF4-FFF2-40B4-BE49-F238E27FC236}">
                        <a16:creationId xmlns:a16="http://schemas.microsoft.com/office/drawing/2014/main" id="{E0DEAB48-91F6-A2AC-2C06-E929D8C2E6CA}"/>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5" name="Google Shape;435;p12">
                    <a:extLst>
                      <a:ext uri="{FF2B5EF4-FFF2-40B4-BE49-F238E27FC236}">
                        <a16:creationId xmlns:a16="http://schemas.microsoft.com/office/drawing/2014/main" id="{2AE62840-3A9B-8BA0-EB19-16DF0F32F16D}"/>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2" name="Google Shape;436;p12">
                  <a:extLst>
                    <a:ext uri="{FF2B5EF4-FFF2-40B4-BE49-F238E27FC236}">
                      <a16:creationId xmlns:a16="http://schemas.microsoft.com/office/drawing/2014/main" id="{5B83DC7A-7986-ECFE-5D0A-BF927CC62A6B}"/>
                    </a:ext>
                  </a:extLst>
                </p:cNvPr>
                <p:cNvGrpSpPr/>
                <p:nvPr/>
              </p:nvGrpSpPr>
              <p:grpSpPr>
                <a:xfrm>
                  <a:off x="4317103" y="1165384"/>
                  <a:ext cx="234632" cy="234632"/>
                  <a:chOff x="2483014" y="1114427"/>
                  <a:chExt cx="209550" cy="209550"/>
                </a:xfrm>
              </p:grpSpPr>
              <p:sp>
                <p:nvSpPr>
                  <p:cNvPr id="2082" name="Google Shape;437;p12">
                    <a:extLst>
                      <a:ext uri="{FF2B5EF4-FFF2-40B4-BE49-F238E27FC236}">
                        <a16:creationId xmlns:a16="http://schemas.microsoft.com/office/drawing/2014/main" id="{D23023C6-4029-A546-4E24-513665D32D3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3" name="Google Shape;438;p12">
                    <a:extLst>
                      <a:ext uri="{FF2B5EF4-FFF2-40B4-BE49-F238E27FC236}">
                        <a16:creationId xmlns:a16="http://schemas.microsoft.com/office/drawing/2014/main" id="{491684F3-0FF8-2A88-57CD-63EE720D8D1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3" name="Google Shape;439;p12">
                  <a:extLst>
                    <a:ext uri="{FF2B5EF4-FFF2-40B4-BE49-F238E27FC236}">
                      <a16:creationId xmlns:a16="http://schemas.microsoft.com/office/drawing/2014/main" id="{DB6789AE-6943-6DCF-A085-C528D801715E}"/>
                    </a:ext>
                  </a:extLst>
                </p:cNvPr>
                <p:cNvGrpSpPr/>
                <p:nvPr/>
              </p:nvGrpSpPr>
              <p:grpSpPr>
                <a:xfrm>
                  <a:off x="4678347" y="1165384"/>
                  <a:ext cx="234632" cy="234632"/>
                  <a:chOff x="2483014" y="1114427"/>
                  <a:chExt cx="209550" cy="209550"/>
                </a:xfrm>
              </p:grpSpPr>
              <p:sp>
                <p:nvSpPr>
                  <p:cNvPr id="2080" name="Google Shape;440;p12">
                    <a:extLst>
                      <a:ext uri="{FF2B5EF4-FFF2-40B4-BE49-F238E27FC236}">
                        <a16:creationId xmlns:a16="http://schemas.microsoft.com/office/drawing/2014/main" id="{07456C22-47B8-A97B-B605-BC8A0326AF6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81" name="Google Shape;441;p12">
                    <a:extLst>
                      <a:ext uri="{FF2B5EF4-FFF2-40B4-BE49-F238E27FC236}">
                        <a16:creationId xmlns:a16="http://schemas.microsoft.com/office/drawing/2014/main" id="{D26D92F7-7BA6-6EC9-9697-2216337FE89F}"/>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4" name="Google Shape;442;p12">
                  <a:extLst>
                    <a:ext uri="{FF2B5EF4-FFF2-40B4-BE49-F238E27FC236}">
                      <a16:creationId xmlns:a16="http://schemas.microsoft.com/office/drawing/2014/main" id="{00F7D052-D088-A48F-489A-30FF322DC305}"/>
                    </a:ext>
                  </a:extLst>
                </p:cNvPr>
                <p:cNvGrpSpPr/>
                <p:nvPr/>
              </p:nvGrpSpPr>
              <p:grpSpPr>
                <a:xfrm>
                  <a:off x="5039590" y="1165384"/>
                  <a:ext cx="234632" cy="234632"/>
                  <a:chOff x="2483014" y="1114427"/>
                  <a:chExt cx="209550" cy="209550"/>
                </a:xfrm>
              </p:grpSpPr>
              <p:sp>
                <p:nvSpPr>
                  <p:cNvPr id="2078" name="Google Shape;443;p12">
                    <a:extLst>
                      <a:ext uri="{FF2B5EF4-FFF2-40B4-BE49-F238E27FC236}">
                        <a16:creationId xmlns:a16="http://schemas.microsoft.com/office/drawing/2014/main" id="{AF3FC725-70C9-7ABF-B692-CA91376EB121}"/>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9" name="Google Shape;444;p12">
                    <a:extLst>
                      <a:ext uri="{FF2B5EF4-FFF2-40B4-BE49-F238E27FC236}">
                        <a16:creationId xmlns:a16="http://schemas.microsoft.com/office/drawing/2014/main" id="{680EA806-3B37-B3BE-296D-35C6D0933803}"/>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75" name="Google Shape;445;p12">
                  <a:extLst>
                    <a:ext uri="{FF2B5EF4-FFF2-40B4-BE49-F238E27FC236}">
                      <a16:creationId xmlns:a16="http://schemas.microsoft.com/office/drawing/2014/main" id="{95C918B0-77DB-5A93-2307-B210D016696B}"/>
                    </a:ext>
                  </a:extLst>
                </p:cNvPr>
                <p:cNvGrpSpPr/>
                <p:nvPr/>
              </p:nvGrpSpPr>
              <p:grpSpPr>
                <a:xfrm>
                  <a:off x="5400834" y="1165384"/>
                  <a:ext cx="234632" cy="234632"/>
                  <a:chOff x="2483014" y="1114427"/>
                  <a:chExt cx="209550" cy="209550"/>
                </a:xfrm>
              </p:grpSpPr>
              <p:sp>
                <p:nvSpPr>
                  <p:cNvPr id="2076" name="Google Shape;446;p12">
                    <a:extLst>
                      <a:ext uri="{FF2B5EF4-FFF2-40B4-BE49-F238E27FC236}">
                        <a16:creationId xmlns:a16="http://schemas.microsoft.com/office/drawing/2014/main" id="{2B1625F6-4BE9-78C6-3666-BE077EA2589B}"/>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77" name="Google Shape;447;p12">
                    <a:extLst>
                      <a:ext uri="{FF2B5EF4-FFF2-40B4-BE49-F238E27FC236}">
                        <a16:creationId xmlns:a16="http://schemas.microsoft.com/office/drawing/2014/main" id="{85AD2152-F06F-5964-D780-B4A39D7C51F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19" name="Google Shape;448;p12">
                <a:extLst>
                  <a:ext uri="{FF2B5EF4-FFF2-40B4-BE49-F238E27FC236}">
                    <a16:creationId xmlns:a16="http://schemas.microsoft.com/office/drawing/2014/main" id="{37CEF718-3EB5-E93A-439D-5B2C530635AC}"/>
                  </a:ext>
                </a:extLst>
              </p:cNvPr>
              <p:cNvGrpSpPr/>
              <p:nvPr/>
            </p:nvGrpSpPr>
            <p:grpSpPr>
              <a:xfrm rot="-5400000">
                <a:off x="1229146" y="5557333"/>
                <a:ext cx="119575" cy="612586"/>
                <a:chOff x="2244455" y="772894"/>
                <a:chExt cx="94658" cy="485003"/>
              </a:xfrm>
            </p:grpSpPr>
            <p:sp>
              <p:nvSpPr>
                <p:cNvPr id="2064" name="Google Shape;449;p12">
                  <a:extLst>
                    <a:ext uri="{FF2B5EF4-FFF2-40B4-BE49-F238E27FC236}">
                      <a16:creationId xmlns:a16="http://schemas.microsoft.com/office/drawing/2014/main" id="{A4467A79-BFED-0B75-CABA-82AA5C15FC5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5" name="Google Shape;450;p12">
                  <a:extLst>
                    <a:ext uri="{FF2B5EF4-FFF2-40B4-BE49-F238E27FC236}">
                      <a16:creationId xmlns:a16="http://schemas.microsoft.com/office/drawing/2014/main" id="{0C695243-4770-24E1-E30B-49E6110E4E42}"/>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0" name="Google Shape;451;p12">
                <a:extLst>
                  <a:ext uri="{FF2B5EF4-FFF2-40B4-BE49-F238E27FC236}">
                    <a16:creationId xmlns:a16="http://schemas.microsoft.com/office/drawing/2014/main" id="{C21FBB9A-5B60-625E-D10D-58687BE1D332}"/>
                  </a:ext>
                </a:extLst>
              </p:cNvPr>
              <p:cNvGrpSpPr/>
              <p:nvPr/>
            </p:nvGrpSpPr>
            <p:grpSpPr>
              <a:xfrm rot="-5400000">
                <a:off x="1229146" y="5099277"/>
                <a:ext cx="119575" cy="612586"/>
                <a:chOff x="2244455" y="772894"/>
                <a:chExt cx="94658" cy="485003"/>
              </a:xfrm>
            </p:grpSpPr>
            <p:sp>
              <p:nvSpPr>
                <p:cNvPr id="2062" name="Google Shape;452;p12">
                  <a:extLst>
                    <a:ext uri="{FF2B5EF4-FFF2-40B4-BE49-F238E27FC236}">
                      <a16:creationId xmlns:a16="http://schemas.microsoft.com/office/drawing/2014/main" id="{EFFDCA52-7756-FC98-2EAE-4253CC075B6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3" name="Google Shape;453;p12">
                  <a:extLst>
                    <a:ext uri="{FF2B5EF4-FFF2-40B4-BE49-F238E27FC236}">
                      <a16:creationId xmlns:a16="http://schemas.microsoft.com/office/drawing/2014/main" id="{FA9C70A6-E756-D58F-7D1C-15F7C59FD32E}"/>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4;p12">
                <a:extLst>
                  <a:ext uri="{FF2B5EF4-FFF2-40B4-BE49-F238E27FC236}">
                    <a16:creationId xmlns:a16="http://schemas.microsoft.com/office/drawing/2014/main" id="{7FD804C4-BB10-822C-A10D-38B909AF0DEB}"/>
                  </a:ext>
                </a:extLst>
              </p:cNvPr>
              <p:cNvGrpSpPr/>
              <p:nvPr/>
            </p:nvGrpSpPr>
            <p:grpSpPr>
              <a:xfrm rot="-5400000">
                <a:off x="1229146" y="4641222"/>
                <a:ext cx="119575" cy="612586"/>
                <a:chOff x="2244455" y="772894"/>
                <a:chExt cx="94658" cy="485003"/>
              </a:xfrm>
            </p:grpSpPr>
            <p:sp>
              <p:nvSpPr>
                <p:cNvPr id="2060" name="Google Shape;455;p12">
                  <a:extLst>
                    <a:ext uri="{FF2B5EF4-FFF2-40B4-BE49-F238E27FC236}">
                      <a16:creationId xmlns:a16="http://schemas.microsoft.com/office/drawing/2014/main" id="{A3733D55-A637-F5AB-95CE-086642A5E23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61" name="Google Shape;456;p12">
                  <a:extLst>
                    <a:ext uri="{FF2B5EF4-FFF2-40B4-BE49-F238E27FC236}">
                      <a16:creationId xmlns:a16="http://schemas.microsoft.com/office/drawing/2014/main" id="{B78D5AB6-5D0D-D174-2FD5-A334FA52630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7;p12">
                <a:extLst>
                  <a:ext uri="{FF2B5EF4-FFF2-40B4-BE49-F238E27FC236}">
                    <a16:creationId xmlns:a16="http://schemas.microsoft.com/office/drawing/2014/main" id="{FFF01764-6C6D-0E04-A221-E6C08F0F0A42}"/>
                  </a:ext>
                </a:extLst>
              </p:cNvPr>
              <p:cNvGrpSpPr/>
              <p:nvPr/>
            </p:nvGrpSpPr>
            <p:grpSpPr>
              <a:xfrm rot="-5400000">
                <a:off x="1229146" y="4183167"/>
                <a:ext cx="119575" cy="612586"/>
                <a:chOff x="2244455" y="772894"/>
                <a:chExt cx="94658" cy="485003"/>
              </a:xfrm>
            </p:grpSpPr>
            <p:sp>
              <p:nvSpPr>
                <p:cNvPr id="2058" name="Google Shape;458;p12">
                  <a:extLst>
                    <a:ext uri="{FF2B5EF4-FFF2-40B4-BE49-F238E27FC236}">
                      <a16:creationId xmlns:a16="http://schemas.microsoft.com/office/drawing/2014/main" id="{D67D2C00-087F-DDDF-7EF7-F57A33A2534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9" name="Google Shape;459;p12">
                  <a:extLst>
                    <a:ext uri="{FF2B5EF4-FFF2-40B4-BE49-F238E27FC236}">
                      <a16:creationId xmlns:a16="http://schemas.microsoft.com/office/drawing/2014/main" id="{622FC5A3-E01B-497E-2AC3-CAAB41F8ACB8}"/>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60;p12">
                <a:extLst>
                  <a:ext uri="{FF2B5EF4-FFF2-40B4-BE49-F238E27FC236}">
                    <a16:creationId xmlns:a16="http://schemas.microsoft.com/office/drawing/2014/main" id="{1AB8321A-262E-F5EB-6269-5717E575DB64}"/>
                  </a:ext>
                </a:extLst>
              </p:cNvPr>
              <p:cNvGrpSpPr/>
              <p:nvPr/>
            </p:nvGrpSpPr>
            <p:grpSpPr>
              <a:xfrm rot="-5400000">
                <a:off x="1229146" y="3725113"/>
                <a:ext cx="119575" cy="612586"/>
                <a:chOff x="2244455" y="772894"/>
                <a:chExt cx="94658" cy="485003"/>
              </a:xfrm>
            </p:grpSpPr>
            <p:sp>
              <p:nvSpPr>
                <p:cNvPr id="2056" name="Google Shape;461;p12">
                  <a:extLst>
                    <a:ext uri="{FF2B5EF4-FFF2-40B4-BE49-F238E27FC236}">
                      <a16:creationId xmlns:a16="http://schemas.microsoft.com/office/drawing/2014/main" id="{09F0243B-303D-A886-56A9-2D89AC78EED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7" name="Google Shape;462;p12">
                  <a:extLst>
                    <a:ext uri="{FF2B5EF4-FFF2-40B4-BE49-F238E27FC236}">
                      <a16:creationId xmlns:a16="http://schemas.microsoft.com/office/drawing/2014/main" id="{CA071811-819D-2559-198D-322460394AF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3;p12">
                <a:extLst>
                  <a:ext uri="{FF2B5EF4-FFF2-40B4-BE49-F238E27FC236}">
                    <a16:creationId xmlns:a16="http://schemas.microsoft.com/office/drawing/2014/main" id="{31C9964F-0D15-6212-42A6-D307D5089E0F}"/>
                  </a:ext>
                </a:extLst>
              </p:cNvPr>
              <p:cNvGrpSpPr/>
              <p:nvPr/>
            </p:nvGrpSpPr>
            <p:grpSpPr>
              <a:xfrm rot="-5400000">
                <a:off x="1229146" y="3267055"/>
                <a:ext cx="119575" cy="612586"/>
                <a:chOff x="2244455" y="772894"/>
                <a:chExt cx="94658" cy="485003"/>
              </a:xfrm>
            </p:grpSpPr>
            <p:sp>
              <p:nvSpPr>
                <p:cNvPr id="2054" name="Google Shape;464;p12">
                  <a:extLst>
                    <a:ext uri="{FF2B5EF4-FFF2-40B4-BE49-F238E27FC236}">
                      <a16:creationId xmlns:a16="http://schemas.microsoft.com/office/drawing/2014/main" id="{ED8CBB37-5EF2-08B7-73FF-7C8E111968E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5" name="Google Shape;465;p12">
                  <a:extLst>
                    <a:ext uri="{FF2B5EF4-FFF2-40B4-BE49-F238E27FC236}">
                      <a16:creationId xmlns:a16="http://schemas.microsoft.com/office/drawing/2014/main" id="{77E0AE8A-2B2C-F025-F5A0-3A4C7D91F34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6;p12">
                <a:extLst>
                  <a:ext uri="{FF2B5EF4-FFF2-40B4-BE49-F238E27FC236}">
                    <a16:creationId xmlns:a16="http://schemas.microsoft.com/office/drawing/2014/main" id="{A7CBE708-92F6-FF1B-F101-4F37D4678BF1}"/>
                  </a:ext>
                </a:extLst>
              </p:cNvPr>
              <p:cNvGrpSpPr/>
              <p:nvPr/>
            </p:nvGrpSpPr>
            <p:grpSpPr>
              <a:xfrm rot="-5400000">
                <a:off x="1229145" y="2808999"/>
                <a:ext cx="119575" cy="612586"/>
                <a:chOff x="2244455" y="772894"/>
                <a:chExt cx="94658" cy="485003"/>
              </a:xfrm>
            </p:grpSpPr>
            <p:sp>
              <p:nvSpPr>
                <p:cNvPr id="2052" name="Google Shape;467;p12">
                  <a:extLst>
                    <a:ext uri="{FF2B5EF4-FFF2-40B4-BE49-F238E27FC236}">
                      <a16:creationId xmlns:a16="http://schemas.microsoft.com/office/drawing/2014/main" id="{28A01D43-8346-F06F-94D5-409F4532449C}"/>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3" name="Google Shape;468;p12">
                  <a:extLst>
                    <a:ext uri="{FF2B5EF4-FFF2-40B4-BE49-F238E27FC236}">
                      <a16:creationId xmlns:a16="http://schemas.microsoft.com/office/drawing/2014/main" id="{78E42A9E-E980-945F-E507-91EC4C41B52B}"/>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9;p12">
                <a:extLst>
                  <a:ext uri="{FF2B5EF4-FFF2-40B4-BE49-F238E27FC236}">
                    <a16:creationId xmlns:a16="http://schemas.microsoft.com/office/drawing/2014/main" id="{879A241E-09B4-7C9D-9438-3160113DC0CD}"/>
                  </a:ext>
                </a:extLst>
              </p:cNvPr>
              <p:cNvGrpSpPr/>
              <p:nvPr/>
            </p:nvGrpSpPr>
            <p:grpSpPr>
              <a:xfrm rot="-5400000">
                <a:off x="1229146" y="2350946"/>
                <a:ext cx="119575" cy="612586"/>
                <a:chOff x="2244455" y="772894"/>
                <a:chExt cx="94658" cy="485003"/>
              </a:xfrm>
            </p:grpSpPr>
            <p:sp>
              <p:nvSpPr>
                <p:cNvPr id="2049" name="Google Shape;470;p12">
                  <a:extLst>
                    <a:ext uri="{FF2B5EF4-FFF2-40B4-BE49-F238E27FC236}">
                      <a16:creationId xmlns:a16="http://schemas.microsoft.com/office/drawing/2014/main" id="{A3996B77-F6AD-0A03-C033-4687081B8C6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51" name="Google Shape;471;p12">
                  <a:extLst>
                    <a:ext uri="{FF2B5EF4-FFF2-40B4-BE49-F238E27FC236}">
                      <a16:creationId xmlns:a16="http://schemas.microsoft.com/office/drawing/2014/main" id="{286CF1A9-B081-0184-8C7F-9BDCC8DE857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72;p12">
                <a:extLst>
                  <a:ext uri="{FF2B5EF4-FFF2-40B4-BE49-F238E27FC236}">
                    <a16:creationId xmlns:a16="http://schemas.microsoft.com/office/drawing/2014/main" id="{2F731809-C02A-F983-3F5F-E5D5373084EA}"/>
                  </a:ext>
                </a:extLst>
              </p:cNvPr>
              <p:cNvGrpSpPr/>
              <p:nvPr/>
            </p:nvGrpSpPr>
            <p:grpSpPr>
              <a:xfrm rot="-5400000">
                <a:off x="1229146" y="1892893"/>
                <a:ext cx="119575" cy="612586"/>
                <a:chOff x="2244455" y="772894"/>
                <a:chExt cx="94658" cy="485003"/>
              </a:xfrm>
            </p:grpSpPr>
            <p:sp>
              <p:nvSpPr>
                <p:cNvPr id="31" name="Google Shape;473;p12">
                  <a:extLst>
                    <a:ext uri="{FF2B5EF4-FFF2-40B4-BE49-F238E27FC236}">
                      <a16:creationId xmlns:a16="http://schemas.microsoft.com/office/drawing/2014/main" id="{D667EE3D-FFFC-054E-E8B2-4C707EEB381F}"/>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2048" name="Google Shape;474;p12">
                  <a:extLst>
                    <a:ext uri="{FF2B5EF4-FFF2-40B4-BE49-F238E27FC236}">
                      <a16:creationId xmlns:a16="http://schemas.microsoft.com/office/drawing/2014/main" id="{F4CD6BC9-F9A0-AA09-79F1-22B9078D3BB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5;p12">
                <a:extLst>
                  <a:ext uri="{FF2B5EF4-FFF2-40B4-BE49-F238E27FC236}">
                    <a16:creationId xmlns:a16="http://schemas.microsoft.com/office/drawing/2014/main" id="{B55C21D0-DFDC-12C3-6DA6-721158034D60}"/>
                  </a:ext>
                </a:extLst>
              </p:cNvPr>
              <p:cNvGrpSpPr/>
              <p:nvPr/>
            </p:nvGrpSpPr>
            <p:grpSpPr>
              <a:xfrm rot="-5400000">
                <a:off x="1229146" y="1434840"/>
                <a:ext cx="119575" cy="612586"/>
                <a:chOff x="2244455" y="772894"/>
                <a:chExt cx="94658" cy="485003"/>
              </a:xfrm>
            </p:grpSpPr>
            <p:sp>
              <p:nvSpPr>
                <p:cNvPr id="29" name="Google Shape;476;p12">
                  <a:extLst>
                    <a:ext uri="{FF2B5EF4-FFF2-40B4-BE49-F238E27FC236}">
                      <a16:creationId xmlns:a16="http://schemas.microsoft.com/office/drawing/2014/main" id="{2E812828-E656-D7EB-C2FA-6DB7C9CA810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0" name="Google Shape;477;p12">
                  <a:extLst>
                    <a:ext uri="{FF2B5EF4-FFF2-40B4-BE49-F238E27FC236}">
                      <a16:creationId xmlns:a16="http://schemas.microsoft.com/office/drawing/2014/main" id="{817E0C32-6BB3-A598-165F-6FF8DF36A10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2096" name="Google Shape;478;p12">
            <a:extLst>
              <a:ext uri="{FF2B5EF4-FFF2-40B4-BE49-F238E27FC236}">
                <a16:creationId xmlns:a16="http://schemas.microsoft.com/office/drawing/2014/main" id="{9805336D-19BB-6258-1143-B32BF6707F65}"/>
              </a:ext>
            </a:extLst>
          </p:cNvPr>
          <p:cNvSpPr txBox="1"/>
          <p:nvPr/>
        </p:nvSpPr>
        <p:spPr>
          <a:xfrm>
            <a:off x="2073554" y="1932600"/>
            <a:ext cx="8326988" cy="169273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Parallel Stream là một biến thể của Stream API cho phép xử lý song song, tận dụng lợi thế của CPU đa lõi để tăng hiệu suất. Khi sử dụng Parallel Stream, các thao tác được chia thành các luồng nhỏ hơn và xử lý đồng thời trên nhiều luồng (threads</a:t>
            </a:r>
            <a:r>
              <a:rPr lang="en-US" sz="2000" dirty="0">
                <a:solidFill>
                  <a:schemeClr val="dk1"/>
                </a:solidFill>
                <a:latin typeface="Times New Roman"/>
                <a:ea typeface="Times New Roman"/>
                <a:cs typeface="Times New Roman"/>
                <a:sym typeface="Times New Roman"/>
              </a:rPr>
              <a:t>).</a:t>
            </a:r>
            <a:endParaRPr lang="vi-VN"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8086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6"/>
                                        </p:tgtEl>
                                        <p:attrNameLst>
                                          <p:attrName>style.visibility</p:attrName>
                                        </p:attrNameLst>
                                      </p:cBhvr>
                                      <p:to>
                                        <p:strVal val="visible"/>
                                      </p:to>
                                    </p:set>
                                    <p:animEffect transition="in" filter="fade">
                                      <p:cBhvr>
                                        <p:cTn id="22" dur="500"/>
                                        <p:tgtEl>
                                          <p:spTgt spid="2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Thread +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MultiThreading</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 name="Google Shape;413;p12">
            <a:extLst>
              <a:ext uri="{FF2B5EF4-FFF2-40B4-BE49-F238E27FC236}">
                <a16:creationId xmlns:a16="http://schemas.microsoft.com/office/drawing/2014/main" id="{84A4B568-961B-11CE-3845-BCAC6885190A}"/>
              </a:ext>
            </a:extLst>
          </p:cNvPr>
          <p:cNvGrpSpPr/>
          <p:nvPr/>
        </p:nvGrpSpPr>
        <p:grpSpPr>
          <a:xfrm>
            <a:off x="1440930" y="1858359"/>
            <a:ext cx="8967830" cy="4222010"/>
            <a:chOff x="982640" y="1286614"/>
            <a:chExt cx="10081118" cy="5023499"/>
          </a:xfrm>
        </p:grpSpPr>
        <p:sp>
          <p:nvSpPr>
            <p:cNvPr id="3" name="Google Shape;414;p12">
              <a:extLst>
                <a:ext uri="{FF2B5EF4-FFF2-40B4-BE49-F238E27FC236}">
                  <a16:creationId xmlns:a16="http://schemas.microsoft.com/office/drawing/2014/main" id="{8CDDE1D3-4397-A9AA-5E60-3EFFCCEBF586}"/>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F7F8E0FB-B91F-F077-C524-DCDD59E20C1D}"/>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40275E5B-0EE9-7993-A3A5-FB9865BC4AE9}"/>
                </a:ext>
              </a:extLst>
            </p:cNvPr>
            <p:cNvGrpSpPr/>
            <p:nvPr/>
          </p:nvGrpSpPr>
          <p:grpSpPr>
            <a:xfrm>
              <a:off x="982640" y="1596963"/>
              <a:ext cx="751226" cy="4402810"/>
              <a:chOff x="982640" y="1596963"/>
              <a:chExt cx="751226" cy="4402810"/>
            </a:xfrm>
          </p:grpSpPr>
          <p:grpSp>
            <p:nvGrpSpPr>
              <p:cNvPr id="19" name="Google Shape;417;p12">
                <a:extLst>
                  <a:ext uri="{FF2B5EF4-FFF2-40B4-BE49-F238E27FC236}">
                    <a16:creationId xmlns:a16="http://schemas.microsoft.com/office/drawing/2014/main" id="{7CE1B92C-EEF0-2816-D62D-0E06CF4F7D31}"/>
                  </a:ext>
                </a:extLst>
              </p:cNvPr>
              <p:cNvGrpSpPr/>
              <p:nvPr/>
            </p:nvGrpSpPr>
            <p:grpSpPr>
              <a:xfrm rot="-5400000">
                <a:off x="-615716" y="3650191"/>
                <a:ext cx="4402810" cy="296354"/>
                <a:chOff x="2149635" y="1165383"/>
                <a:chExt cx="3485831" cy="234634"/>
              </a:xfrm>
            </p:grpSpPr>
            <p:grpSp>
              <p:nvGrpSpPr>
                <p:cNvPr id="50" name="Google Shape;418;p12">
                  <a:extLst>
                    <a:ext uri="{FF2B5EF4-FFF2-40B4-BE49-F238E27FC236}">
                      <a16:creationId xmlns:a16="http://schemas.microsoft.com/office/drawing/2014/main" id="{7090B326-3262-0992-E82E-F8B104AC8A52}"/>
                    </a:ext>
                  </a:extLst>
                </p:cNvPr>
                <p:cNvGrpSpPr/>
                <p:nvPr/>
              </p:nvGrpSpPr>
              <p:grpSpPr>
                <a:xfrm>
                  <a:off x="2149635" y="1165385"/>
                  <a:ext cx="234632" cy="234632"/>
                  <a:chOff x="2483014" y="1114427"/>
                  <a:chExt cx="209550" cy="209550"/>
                </a:xfrm>
              </p:grpSpPr>
              <p:sp>
                <p:nvSpPr>
                  <p:cNvPr id="78" name="Google Shape;419;p12">
                    <a:extLst>
                      <a:ext uri="{FF2B5EF4-FFF2-40B4-BE49-F238E27FC236}">
                        <a16:creationId xmlns:a16="http://schemas.microsoft.com/office/drawing/2014/main" id="{2F38A1B1-84BF-CFB9-35D9-9CD060A1E8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9" name="Google Shape;420;p12">
                    <a:extLst>
                      <a:ext uri="{FF2B5EF4-FFF2-40B4-BE49-F238E27FC236}">
                        <a16:creationId xmlns:a16="http://schemas.microsoft.com/office/drawing/2014/main" id="{231C7767-59DB-51BE-1400-6DD2FFC4F66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 name="Google Shape;421;p12">
                  <a:extLst>
                    <a:ext uri="{FF2B5EF4-FFF2-40B4-BE49-F238E27FC236}">
                      <a16:creationId xmlns:a16="http://schemas.microsoft.com/office/drawing/2014/main" id="{67919250-1437-2188-6F08-9D36F49015C6}"/>
                    </a:ext>
                  </a:extLst>
                </p:cNvPr>
                <p:cNvGrpSpPr/>
                <p:nvPr/>
              </p:nvGrpSpPr>
              <p:grpSpPr>
                <a:xfrm>
                  <a:off x="2510880" y="1165385"/>
                  <a:ext cx="234632" cy="234632"/>
                  <a:chOff x="2483014" y="1114427"/>
                  <a:chExt cx="209550" cy="209550"/>
                </a:xfrm>
              </p:grpSpPr>
              <p:sp>
                <p:nvSpPr>
                  <p:cNvPr id="76" name="Google Shape;422;p12">
                    <a:extLst>
                      <a:ext uri="{FF2B5EF4-FFF2-40B4-BE49-F238E27FC236}">
                        <a16:creationId xmlns:a16="http://schemas.microsoft.com/office/drawing/2014/main" id="{3608AECD-D91F-8F34-C2D7-D8E5735380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7" name="Google Shape;423;p12">
                    <a:extLst>
                      <a:ext uri="{FF2B5EF4-FFF2-40B4-BE49-F238E27FC236}">
                        <a16:creationId xmlns:a16="http://schemas.microsoft.com/office/drawing/2014/main" id="{6D12A53C-D55C-0AA1-36C0-4B6F4E51A77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 name="Google Shape;424;p12">
                  <a:extLst>
                    <a:ext uri="{FF2B5EF4-FFF2-40B4-BE49-F238E27FC236}">
                      <a16:creationId xmlns:a16="http://schemas.microsoft.com/office/drawing/2014/main" id="{19AACA9E-1F1A-462F-3B41-8586877A277C}"/>
                    </a:ext>
                  </a:extLst>
                </p:cNvPr>
                <p:cNvGrpSpPr/>
                <p:nvPr/>
              </p:nvGrpSpPr>
              <p:grpSpPr>
                <a:xfrm>
                  <a:off x="2872124" y="1165385"/>
                  <a:ext cx="234632" cy="234632"/>
                  <a:chOff x="2483014" y="1114427"/>
                  <a:chExt cx="209550" cy="209550"/>
                </a:xfrm>
              </p:grpSpPr>
              <p:sp>
                <p:nvSpPr>
                  <p:cNvPr id="74" name="Google Shape;425;p12">
                    <a:extLst>
                      <a:ext uri="{FF2B5EF4-FFF2-40B4-BE49-F238E27FC236}">
                        <a16:creationId xmlns:a16="http://schemas.microsoft.com/office/drawing/2014/main" id="{01166ECB-D337-0622-1DB2-080CE97C7CA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5" name="Google Shape;426;p12">
                    <a:extLst>
                      <a:ext uri="{FF2B5EF4-FFF2-40B4-BE49-F238E27FC236}">
                        <a16:creationId xmlns:a16="http://schemas.microsoft.com/office/drawing/2014/main" id="{D07523EE-19FA-3324-D716-964FEF75CE0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3" name="Google Shape;427;p12">
                  <a:extLst>
                    <a:ext uri="{FF2B5EF4-FFF2-40B4-BE49-F238E27FC236}">
                      <a16:creationId xmlns:a16="http://schemas.microsoft.com/office/drawing/2014/main" id="{C6C987BE-C6B2-5021-0B3C-A9F0B6994C87}"/>
                    </a:ext>
                  </a:extLst>
                </p:cNvPr>
                <p:cNvGrpSpPr/>
                <p:nvPr/>
              </p:nvGrpSpPr>
              <p:grpSpPr>
                <a:xfrm>
                  <a:off x="3233369" y="1165385"/>
                  <a:ext cx="234632" cy="234632"/>
                  <a:chOff x="2483014" y="1114427"/>
                  <a:chExt cx="209550" cy="209550"/>
                </a:xfrm>
              </p:grpSpPr>
              <p:sp>
                <p:nvSpPr>
                  <p:cNvPr id="72" name="Google Shape;428;p12">
                    <a:extLst>
                      <a:ext uri="{FF2B5EF4-FFF2-40B4-BE49-F238E27FC236}">
                        <a16:creationId xmlns:a16="http://schemas.microsoft.com/office/drawing/2014/main" id="{DBBDF985-BFCA-6C07-2EBE-BB627F4B34FD}"/>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3" name="Google Shape;429;p12">
                    <a:extLst>
                      <a:ext uri="{FF2B5EF4-FFF2-40B4-BE49-F238E27FC236}">
                        <a16:creationId xmlns:a16="http://schemas.microsoft.com/office/drawing/2014/main" id="{59D3FB00-BF46-D935-649B-B0196AAC1EF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4" name="Google Shape;430;p12">
                  <a:extLst>
                    <a:ext uri="{FF2B5EF4-FFF2-40B4-BE49-F238E27FC236}">
                      <a16:creationId xmlns:a16="http://schemas.microsoft.com/office/drawing/2014/main" id="{037CFAC2-8C65-1B2C-8A5E-527021CC6833}"/>
                    </a:ext>
                  </a:extLst>
                </p:cNvPr>
                <p:cNvGrpSpPr/>
                <p:nvPr/>
              </p:nvGrpSpPr>
              <p:grpSpPr>
                <a:xfrm>
                  <a:off x="3594615" y="1165383"/>
                  <a:ext cx="234632" cy="234632"/>
                  <a:chOff x="2483014" y="1114427"/>
                  <a:chExt cx="209550" cy="209550"/>
                </a:xfrm>
              </p:grpSpPr>
              <p:sp>
                <p:nvSpPr>
                  <p:cNvPr id="70" name="Google Shape;431;p12">
                    <a:extLst>
                      <a:ext uri="{FF2B5EF4-FFF2-40B4-BE49-F238E27FC236}">
                        <a16:creationId xmlns:a16="http://schemas.microsoft.com/office/drawing/2014/main" id="{A7F9D97D-F85A-D165-277C-EE6CEF35125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1" name="Google Shape;432;p12">
                    <a:extLst>
                      <a:ext uri="{FF2B5EF4-FFF2-40B4-BE49-F238E27FC236}">
                        <a16:creationId xmlns:a16="http://schemas.microsoft.com/office/drawing/2014/main" id="{E405CF65-1E96-AB8F-8D30-FAF66F81D91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5" name="Google Shape;433;p12">
                  <a:extLst>
                    <a:ext uri="{FF2B5EF4-FFF2-40B4-BE49-F238E27FC236}">
                      <a16:creationId xmlns:a16="http://schemas.microsoft.com/office/drawing/2014/main" id="{7F6E3678-A275-BA2C-B10D-08EF63182899}"/>
                    </a:ext>
                  </a:extLst>
                </p:cNvPr>
                <p:cNvGrpSpPr/>
                <p:nvPr/>
              </p:nvGrpSpPr>
              <p:grpSpPr>
                <a:xfrm>
                  <a:off x="3955858" y="1165384"/>
                  <a:ext cx="234632" cy="234632"/>
                  <a:chOff x="2483014" y="1114427"/>
                  <a:chExt cx="209550" cy="209550"/>
                </a:xfrm>
              </p:grpSpPr>
              <p:sp>
                <p:nvSpPr>
                  <p:cNvPr id="68" name="Google Shape;434;p12">
                    <a:extLst>
                      <a:ext uri="{FF2B5EF4-FFF2-40B4-BE49-F238E27FC236}">
                        <a16:creationId xmlns:a16="http://schemas.microsoft.com/office/drawing/2014/main" id="{CC7BCA6E-BAAF-99C7-56CB-89618C4F2F6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9" name="Google Shape;435;p12">
                    <a:extLst>
                      <a:ext uri="{FF2B5EF4-FFF2-40B4-BE49-F238E27FC236}">
                        <a16:creationId xmlns:a16="http://schemas.microsoft.com/office/drawing/2014/main" id="{F6ECFD1A-66EE-E90E-6F92-0DED370D6B7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6" name="Google Shape;436;p12">
                  <a:extLst>
                    <a:ext uri="{FF2B5EF4-FFF2-40B4-BE49-F238E27FC236}">
                      <a16:creationId xmlns:a16="http://schemas.microsoft.com/office/drawing/2014/main" id="{A92DE32D-3B82-C8FE-BAB2-3A61DEC21DC7}"/>
                    </a:ext>
                  </a:extLst>
                </p:cNvPr>
                <p:cNvGrpSpPr/>
                <p:nvPr/>
              </p:nvGrpSpPr>
              <p:grpSpPr>
                <a:xfrm>
                  <a:off x="4317103" y="1165384"/>
                  <a:ext cx="234632" cy="234632"/>
                  <a:chOff x="2483014" y="1114427"/>
                  <a:chExt cx="209550" cy="209550"/>
                </a:xfrm>
              </p:grpSpPr>
              <p:sp>
                <p:nvSpPr>
                  <p:cNvPr id="66" name="Google Shape;437;p12">
                    <a:extLst>
                      <a:ext uri="{FF2B5EF4-FFF2-40B4-BE49-F238E27FC236}">
                        <a16:creationId xmlns:a16="http://schemas.microsoft.com/office/drawing/2014/main" id="{6A1CBFD8-54A4-F9A9-6A0F-CFAD986B6E6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7" name="Google Shape;438;p12">
                    <a:extLst>
                      <a:ext uri="{FF2B5EF4-FFF2-40B4-BE49-F238E27FC236}">
                        <a16:creationId xmlns:a16="http://schemas.microsoft.com/office/drawing/2014/main" id="{EC0F9BC9-3573-3B84-E173-320B1BBD250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7" name="Google Shape;439;p12">
                  <a:extLst>
                    <a:ext uri="{FF2B5EF4-FFF2-40B4-BE49-F238E27FC236}">
                      <a16:creationId xmlns:a16="http://schemas.microsoft.com/office/drawing/2014/main" id="{15988608-A28C-7348-3967-21879B00C689}"/>
                    </a:ext>
                  </a:extLst>
                </p:cNvPr>
                <p:cNvGrpSpPr/>
                <p:nvPr/>
              </p:nvGrpSpPr>
              <p:grpSpPr>
                <a:xfrm>
                  <a:off x="4678347" y="1165384"/>
                  <a:ext cx="234632" cy="234632"/>
                  <a:chOff x="2483014" y="1114427"/>
                  <a:chExt cx="209550" cy="209550"/>
                </a:xfrm>
              </p:grpSpPr>
              <p:sp>
                <p:nvSpPr>
                  <p:cNvPr id="64" name="Google Shape;440;p12">
                    <a:extLst>
                      <a:ext uri="{FF2B5EF4-FFF2-40B4-BE49-F238E27FC236}">
                        <a16:creationId xmlns:a16="http://schemas.microsoft.com/office/drawing/2014/main" id="{446C62B8-5544-9F8B-19D6-39C50B080AE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5" name="Google Shape;441;p12">
                    <a:extLst>
                      <a:ext uri="{FF2B5EF4-FFF2-40B4-BE49-F238E27FC236}">
                        <a16:creationId xmlns:a16="http://schemas.microsoft.com/office/drawing/2014/main" id="{64A9EF6C-80A4-C1FF-5FBB-CD3D59E0428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8" name="Google Shape;442;p12">
                  <a:extLst>
                    <a:ext uri="{FF2B5EF4-FFF2-40B4-BE49-F238E27FC236}">
                      <a16:creationId xmlns:a16="http://schemas.microsoft.com/office/drawing/2014/main" id="{E7A54DC0-0136-D715-3CFC-226E9E9D49B7}"/>
                    </a:ext>
                  </a:extLst>
                </p:cNvPr>
                <p:cNvGrpSpPr/>
                <p:nvPr/>
              </p:nvGrpSpPr>
              <p:grpSpPr>
                <a:xfrm>
                  <a:off x="5039590" y="1165384"/>
                  <a:ext cx="234632" cy="234632"/>
                  <a:chOff x="2483014" y="1114427"/>
                  <a:chExt cx="209550" cy="209550"/>
                </a:xfrm>
              </p:grpSpPr>
              <p:sp>
                <p:nvSpPr>
                  <p:cNvPr id="62" name="Google Shape;443;p12">
                    <a:extLst>
                      <a:ext uri="{FF2B5EF4-FFF2-40B4-BE49-F238E27FC236}">
                        <a16:creationId xmlns:a16="http://schemas.microsoft.com/office/drawing/2014/main" id="{30158F94-1CC9-81B7-496C-54BFCB35D79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3" name="Google Shape;444;p12">
                    <a:extLst>
                      <a:ext uri="{FF2B5EF4-FFF2-40B4-BE49-F238E27FC236}">
                        <a16:creationId xmlns:a16="http://schemas.microsoft.com/office/drawing/2014/main" id="{FC773D98-AF38-2156-4690-EC3B22516DA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9" name="Google Shape;445;p12">
                  <a:extLst>
                    <a:ext uri="{FF2B5EF4-FFF2-40B4-BE49-F238E27FC236}">
                      <a16:creationId xmlns:a16="http://schemas.microsoft.com/office/drawing/2014/main" id="{5D47D4FE-9E39-CB12-0AB8-D80889628E35}"/>
                    </a:ext>
                  </a:extLst>
                </p:cNvPr>
                <p:cNvGrpSpPr/>
                <p:nvPr/>
              </p:nvGrpSpPr>
              <p:grpSpPr>
                <a:xfrm>
                  <a:off x="5400834" y="1165384"/>
                  <a:ext cx="234632" cy="234632"/>
                  <a:chOff x="2483014" y="1114427"/>
                  <a:chExt cx="209550" cy="209550"/>
                </a:xfrm>
              </p:grpSpPr>
              <p:sp>
                <p:nvSpPr>
                  <p:cNvPr id="60" name="Google Shape;446;p12">
                    <a:extLst>
                      <a:ext uri="{FF2B5EF4-FFF2-40B4-BE49-F238E27FC236}">
                        <a16:creationId xmlns:a16="http://schemas.microsoft.com/office/drawing/2014/main" id="{C7742867-1639-835A-4D16-27143F220E3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1" name="Google Shape;447;p12">
                    <a:extLst>
                      <a:ext uri="{FF2B5EF4-FFF2-40B4-BE49-F238E27FC236}">
                        <a16:creationId xmlns:a16="http://schemas.microsoft.com/office/drawing/2014/main" id="{9DE5182D-A6C7-6F35-47CC-D7891892C28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20" name="Google Shape;448;p12">
                <a:extLst>
                  <a:ext uri="{FF2B5EF4-FFF2-40B4-BE49-F238E27FC236}">
                    <a16:creationId xmlns:a16="http://schemas.microsoft.com/office/drawing/2014/main" id="{1629B940-DAFC-5279-F788-B87A615578A4}"/>
                  </a:ext>
                </a:extLst>
              </p:cNvPr>
              <p:cNvGrpSpPr/>
              <p:nvPr/>
            </p:nvGrpSpPr>
            <p:grpSpPr>
              <a:xfrm rot="-5400000">
                <a:off x="1229146" y="5557333"/>
                <a:ext cx="119575" cy="612586"/>
                <a:chOff x="2244455" y="772894"/>
                <a:chExt cx="94658" cy="485003"/>
              </a:xfrm>
            </p:grpSpPr>
            <p:sp>
              <p:nvSpPr>
                <p:cNvPr id="48" name="Google Shape;449;p12">
                  <a:extLst>
                    <a:ext uri="{FF2B5EF4-FFF2-40B4-BE49-F238E27FC236}">
                      <a16:creationId xmlns:a16="http://schemas.microsoft.com/office/drawing/2014/main" id="{03F753BF-45C5-7E71-221F-6BE0A6679F4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9" name="Google Shape;450;p12">
                  <a:extLst>
                    <a:ext uri="{FF2B5EF4-FFF2-40B4-BE49-F238E27FC236}">
                      <a16:creationId xmlns:a16="http://schemas.microsoft.com/office/drawing/2014/main" id="{F3DEE406-A4D3-48D7-CFFE-E09DE182AA4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1;p12">
                <a:extLst>
                  <a:ext uri="{FF2B5EF4-FFF2-40B4-BE49-F238E27FC236}">
                    <a16:creationId xmlns:a16="http://schemas.microsoft.com/office/drawing/2014/main" id="{BC786B31-1365-42D2-28AB-7E48D7E67CC0}"/>
                  </a:ext>
                </a:extLst>
              </p:cNvPr>
              <p:cNvGrpSpPr/>
              <p:nvPr/>
            </p:nvGrpSpPr>
            <p:grpSpPr>
              <a:xfrm rot="-5400000">
                <a:off x="1229146" y="5099277"/>
                <a:ext cx="119575" cy="612586"/>
                <a:chOff x="2244455" y="772894"/>
                <a:chExt cx="94658" cy="485003"/>
              </a:xfrm>
            </p:grpSpPr>
            <p:sp>
              <p:nvSpPr>
                <p:cNvPr id="46" name="Google Shape;452;p12">
                  <a:extLst>
                    <a:ext uri="{FF2B5EF4-FFF2-40B4-BE49-F238E27FC236}">
                      <a16:creationId xmlns:a16="http://schemas.microsoft.com/office/drawing/2014/main" id="{9FBB9D5B-D27C-F38F-9F46-E4A24D86F48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 name="Google Shape;453;p12">
                  <a:extLst>
                    <a:ext uri="{FF2B5EF4-FFF2-40B4-BE49-F238E27FC236}">
                      <a16:creationId xmlns:a16="http://schemas.microsoft.com/office/drawing/2014/main" id="{581F2C96-EEF3-5895-13C6-31FBF65FD2A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4;p12">
                <a:extLst>
                  <a:ext uri="{FF2B5EF4-FFF2-40B4-BE49-F238E27FC236}">
                    <a16:creationId xmlns:a16="http://schemas.microsoft.com/office/drawing/2014/main" id="{28042AE9-44E7-42F1-CDD0-C127006D1D6D}"/>
                  </a:ext>
                </a:extLst>
              </p:cNvPr>
              <p:cNvGrpSpPr/>
              <p:nvPr/>
            </p:nvGrpSpPr>
            <p:grpSpPr>
              <a:xfrm rot="-5400000">
                <a:off x="1229146" y="4641222"/>
                <a:ext cx="119575" cy="612586"/>
                <a:chOff x="2244455" y="772894"/>
                <a:chExt cx="94658" cy="485003"/>
              </a:xfrm>
            </p:grpSpPr>
            <p:sp>
              <p:nvSpPr>
                <p:cNvPr id="44" name="Google Shape;455;p12">
                  <a:extLst>
                    <a:ext uri="{FF2B5EF4-FFF2-40B4-BE49-F238E27FC236}">
                      <a16:creationId xmlns:a16="http://schemas.microsoft.com/office/drawing/2014/main" id="{6D2925AD-AB86-1FA3-E825-470C3595FDF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 name="Google Shape;456;p12">
                  <a:extLst>
                    <a:ext uri="{FF2B5EF4-FFF2-40B4-BE49-F238E27FC236}">
                      <a16:creationId xmlns:a16="http://schemas.microsoft.com/office/drawing/2014/main" id="{A83BDC5C-32B8-0490-EEB2-214BD7D7C08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57;p12">
                <a:extLst>
                  <a:ext uri="{FF2B5EF4-FFF2-40B4-BE49-F238E27FC236}">
                    <a16:creationId xmlns:a16="http://schemas.microsoft.com/office/drawing/2014/main" id="{026BAFCA-AE0A-59B6-5950-00F412C62E62}"/>
                  </a:ext>
                </a:extLst>
              </p:cNvPr>
              <p:cNvGrpSpPr/>
              <p:nvPr/>
            </p:nvGrpSpPr>
            <p:grpSpPr>
              <a:xfrm rot="-5400000">
                <a:off x="1229146" y="4183167"/>
                <a:ext cx="119575" cy="612586"/>
                <a:chOff x="2244455" y="772894"/>
                <a:chExt cx="94658" cy="485003"/>
              </a:xfrm>
            </p:grpSpPr>
            <p:sp>
              <p:nvSpPr>
                <p:cNvPr id="42" name="Google Shape;458;p12">
                  <a:extLst>
                    <a:ext uri="{FF2B5EF4-FFF2-40B4-BE49-F238E27FC236}">
                      <a16:creationId xmlns:a16="http://schemas.microsoft.com/office/drawing/2014/main" id="{30259D94-CFF9-0B70-ED06-61347862021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 name="Google Shape;459;p12">
                  <a:extLst>
                    <a:ext uri="{FF2B5EF4-FFF2-40B4-BE49-F238E27FC236}">
                      <a16:creationId xmlns:a16="http://schemas.microsoft.com/office/drawing/2014/main" id="{853B088F-92F3-D8E1-3B2D-5D208A859A1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0;p12">
                <a:extLst>
                  <a:ext uri="{FF2B5EF4-FFF2-40B4-BE49-F238E27FC236}">
                    <a16:creationId xmlns:a16="http://schemas.microsoft.com/office/drawing/2014/main" id="{9163089E-E53C-D08C-6824-AEDE8D3A955C}"/>
                  </a:ext>
                </a:extLst>
              </p:cNvPr>
              <p:cNvGrpSpPr/>
              <p:nvPr/>
            </p:nvGrpSpPr>
            <p:grpSpPr>
              <a:xfrm rot="-5400000">
                <a:off x="1229146" y="3725113"/>
                <a:ext cx="119575" cy="612586"/>
                <a:chOff x="2244455" y="772894"/>
                <a:chExt cx="94658" cy="485003"/>
              </a:xfrm>
            </p:grpSpPr>
            <p:sp>
              <p:nvSpPr>
                <p:cNvPr id="40" name="Google Shape;461;p12">
                  <a:extLst>
                    <a:ext uri="{FF2B5EF4-FFF2-40B4-BE49-F238E27FC236}">
                      <a16:creationId xmlns:a16="http://schemas.microsoft.com/office/drawing/2014/main" id="{55F55BCA-576E-7AC0-8BED-658A31C8D40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 name="Google Shape;462;p12">
                  <a:extLst>
                    <a:ext uri="{FF2B5EF4-FFF2-40B4-BE49-F238E27FC236}">
                      <a16:creationId xmlns:a16="http://schemas.microsoft.com/office/drawing/2014/main" id="{7C9AF225-F839-0403-C7E0-716CFDE023E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3;p12">
                <a:extLst>
                  <a:ext uri="{FF2B5EF4-FFF2-40B4-BE49-F238E27FC236}">
                    <a16:creationId xmlns:a16="http://schemas.microsoft.com/office/drawing/2014/main" id="{FB75221C-8C89-21E7-E9E0-3B00848AD4A7}"/>
                  </a:ext>
                </a:extLst>
              </p:cNvPr>
              <p:cNvGrpSpPr/>
              <p:nvPr/>
            </p:nvGrpSpPr>
            <p:grpSpPr>
              <a:xfrm rot="-5400000">
                <a:off x="1229146" y="3267055"/>
                <a:ext cx="119575" cy="612586"/>
                <a:chOff x="2244455" y="772894"/>
                <a:chExt cx="94658" cy="485003"/>
              </a:xfrm>
            </p:grpSpPr>
            <p:sp>
              <p:nvSpPr>
                <p:cNvPr id="38" name="Google Shape;464;p12">
                  <a:extLst>
                    <a:ext uri="{FF2B5EF4-FFF2-40B4-BE49-F238E27FC236}">
                      <a16:creationId xmlns:a16="http://schemas.microsoft.com/office/drawing/2014/main" id="{C301F822-1938-2828-C339-9794B8C2B0F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 name="Google Shape;465;p12">
                  <a:extLst>
                    <a:ext uri="{FF2B5EF4-FFF2-40B4-BE49-F238E27FC236}">
                      <a16:creationId xmlns:a16="http://schemas.microsoft.com/office/drawing/2014/main" id="{886F37A3-727A-2704-02C1-35EA77DC010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6;p12">
                <a:extLst>
                  <a:ext uri="{FF2B5EF4-FFF2-40B4-BE49-F238E27FC236}">
                    <a16:creationId xmlns:a16="http://schemas.microsoft.com/office/drawing/2014/main" id="{66E9DBB7-A196-E09F-F551-FF2E59B2767D}"/>
                  </a:ext>
                </a:extLst>
              </p:cNvPr>
              <p:cNvGrpSpPr/>
              <p:nvPr/>
            </p:nvGrpSpPr>
            <p:grpSpPr>
              <a:xfrm rot="-5400000">
                <a:off x="1229145" y="2808999"/>
                <a:ext cx="119575" cy="612586"/>
                <a:chOff x="2244455" y="772894"/>
                <a:chExt cx="94658" cy="485003"/>
              </a:xfrm>
            </p:grpSpPr>
            <p:sp>
              <p:nvSpPr>
                <p:cNvPr id="36" name="Google Shape;467;p12">
                  <a:extLst>
                    <a:ext uri="{FF2B5EF4-FFF2-40B4-BE49-F238E27FC236}">
                      <a16:creationId xmlns:a16="http://schemas.microsoft.com/office/drawing/2014/main" id="{B43C3117-8DF9-AB32-9C25-AE7EEB311F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 name="Google Shape;468;p12">
                  <a:extLst>
                    <a:ext uri="{FF2B5EF4-FFF2-40B4-BE49-F238E27FC236}">
                      <a16:creationId xmlns:a16="http://schemas.microsoft.com/office/drawing/2014/main" id="{81E77F80-CE07-D91C-AD48-763CADD7E4B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69;p12">
                <a:extLst>
                  <a:ext uri="{FF2B5EF4-FFF2-40B4-BE49-F238E27FC236}">
                    <a16:creationId xmlns:a16="http://schemas.microsoft.com/office/drawing/2014/main" id="{A43958F0-3240-47BA-72DD-4DA03D3B48AA}"/>
                  </a:ext>
                </a:extLst>
              </p:cNvPr>
              <p:cNvGrpSpPr/>
              <p:nvPr/>
            </p:nvGrpSpPr>
            <p:grpSpPr>
              <a:xfrm rot="-5400000">
                <a:off x="1229146" y="2350946"/>
                <a:ext cx="119575" cy="612586"/>
                <a:chOff x="2244455" y="772894"/>
                <a:chExt cx="94658" cy="485003"/>
              </a:xfrm>
            </p:grpSpPr>
            <p:sp>
              <p:nvSpPr>
                <p:cNvPr id="34" name="Google Shape;470;p12">
                  <a:extLst>
                    <a:ext uri="{FF2B5EF4-FFF2-40B4-BE49-F238E27FC236}">
                      <a16:creationId xmlns:a16="http://schemas.microsoft.com/office/drawing/2014/main" id="{E09BD0F7-71FB-8E11-3519-24C09A6BDA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 name="Google Shape;471;p12">
                  <a:extLst>
                    <a:ext uri="{FF2B5EF4-FFF2-40B4-BE49-F238E27FC236}">
                      <a16:creationId xmlns:a16="http://schemas.microsoft.com/office/drawing/2014/main" id="{6EFACA76-1DF3-118A-67A7-95527E61E25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2;p12">
                <a:extLst>
                  <a:ext uri="{FF2B5EF4-FFF2-40B4-BE49-F238E27FC236}">
                    <a16:creationId xmlns:a16="http://schemas.microsoft.com/office/drawing/2014/main" id="{88C59534-EBE2-2F7E-05C9-5ED8D2673588}"/>
                  </a:ext>
                </a:extLst>
              </p:cNvPr>
              <p:cNvGrpSpPr/>
              <p:nvPr/>
            </p:nvGrpSpPr>
            <p:grpSpPr>
              <a:xfrm rot="-5400000">
                <a:off x="1229146" y="1892893"/>
                <a:ext cx="119575" cy="612586"/>
                <a:chOff x="2244455" y="772894"/>
                <a:chExt cx="94658" cy="485003"/>
              </a:xfrm>
            </p:grpSpPr>
            <p:sp>
              <p:nvSpPr>
                <p:cNvPr id="32" name="Google Shape;473;p12">
                  <a:extLst>
                    <a:ext uri="{FF2B5EF4-FFF2-40B4-BE49-F238E27FC236}">
                      <a16:creationId xmlns:a16="http://schemas.microsoft.com/office/drawing/2014/main" id="{B7D9D25D-BC56-2C4B-72CF-981E22A720F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 name="Google Shape;474;p12">
                  <a:extLst>
                    <a:ext uri="{FF2B5EF4-FFF2-40B4-BE49-F238E27FC236}">
                      <a16:creationId xmlns:a16="http://schemas.microsoft.com/office/drawing/2014/main" id="{11A57E5A-DE5C-7AFD-1695-C930AC6349C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9" name="Google Shape;475;p12">
                <a:extLst>
                  <a:ext uri="{FF2B5EF4-FFF2-40B4-BE49-F238E27FC236}">
                    <a16:creationId xmlns:a16="http://schemas.microsoft.com/office/drawing/2014/main" id="{B0A5049C-7576-EB20-584F-D7C114FCD4C5}"/>
                  </a:ext>
                </a:extLst>
              </p:cNvPr>
              <p:cNvGrpSpPr/>
              <p:nvPr/>
            </p:nvGrpSpPr>
            <p:grpSpPr>
              <a:xfrm rot="-5400000">
                <a:off x="1229146" y="1434840"/>
                <a:ext cx="119575" cy="612586"/>
                <a:chOff x="2244455" y="772894"/>
                <a:chExt cx="94658" cy="485003"/>
              </a:xfrm>
            </p:grpSpPr>
            <p:sp>
              <p:nvSpPr>
                <p:cNvPr id="30" name="Google Shape;476;p12">
                  <a:extLst>
                    <a:ext uri="{FF2B5EF4-FFF2-40B4-BE49-F238E27FC236}">
                      <a16:creationId xmlns:a16="http://schemas.microsoft.com/office/drawing/2014/main" id="{A8F62022-F190-99A7-5256-641D3A042D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1" name="Google Shape;477;p12">
                  <a:extLst>
                    <a:ext uri="{FF2B5EF4-FFF2-40B4-BE49-F238E27FC236}">
                      <a16:creationId xmlns:a16="http://schemas.microsoft.com/office/drawing/2014/main" id="{11590DDC-6CE8-53CC-9BC3-88781FB54C2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80" name="Google Shape;478;p12">
            <a:extLst>
              <a:ext uri="{FF2B5EF4-FFF2-40B4-BE49-F238E27FC236}">
                <a16:creationId xmlns:a16="http://schemas.microsoft.com/office/drawing/2014/main" id="{BE64560B-CAA0-D2E7-330B-F0F5E0E9BCC8}"/>
              </a:ext>
            </a:extLst>
          </p:cNvPr>
          <p:cNvSpPr txBox="1"/>
          <p:nvPr/>
        </p:nvSpPr>
        <p:spPr>
          <a:xfrm>
            <a:off x="2042915" y="1962017"/>
            <a:ext cx="8326988" cy="1692731"/>
          </a:xfrm>
          <a:prstGeom prst="rect">
            <a:avLst/>
          </a:prstGeom>
          <a:noFill/>
          <a:ln>
            <a:noFill/>
          </a:ln>
        </p:spPr>
        <p:txBody>
          <a:bodyPr spcFirstLastPara="1" wrap="square" lIns="91425" tIns="45700" rIns="91425" bIns="45700" anchor="t" anchorCtr="0">
            <a:spAutoFit/>
          </a:bodyPr>
          <a:lstStyle/>
          <a:p>
            <a:pPr marL="342900" lvl="0" indent="-16510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Thread và MultiThreading trong Java là những khái niệm quan trọng để viết các chương trình có khả năng thực thi song song và hiệu quả. Việc hiểu và sử dụng đúng cách các khái niệm này giúp tận dụng tối đa tài nguyên hệ thống và tăng hiệu suất ứng dụng</a:t>
            </a:r>
          </a:p>
        </p:txBody>
      </p:sp>
    </p:spTree>
    <p:extLst>
      <p:ext uri="{BB962C8B-B14F-4D97-AF65-F5344CB8AC3E}">
        <p14:creationId xmlns:p14="http://schemas.microsoft.com/office/powerpoint/2010/main" val="3914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Thread</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 name="Google Shape;413;p12">
            <a:extLst>
              <a:ext uri="{FF2B5EF4-FFF2-40B4-BE49-F238E27FC236}">
                <a16:creationId xmlns:a16="http://schemas.microsoft.com/office/drawing/2014/main" id="{84A4B568-961B-11CE-3845-BCAC6885190A}"/>
              </a:ext>
            </a:extLst>
          </p:cNvPr>
          <p:cNvGrpSpPr/>
          <p:nvPr/>
        </p:nvGrpSpPr>
        <p:grpSpPr>
          <a:xfrm>
            <a:off x="1440930" y="1858359"/>
            <a:ext cx="8967830" cy="4222010"/>
            <a:chOff x="982640" y="1286614"/>
            <a:chExt cx="10081118" cy="5023499"/>
          </a:xfrm>
        </p:grpSpPr>
        <p:sp>
          <p:nvSpPr>
            <p:cNvPr id="3" name="Google Shape;414;p12">
              <a:extLst>
                <a:ext uri="{FF2B5EF4-FFF2-40B4-BE49-F238E27FC236}">
                  <a16:creationId xmlns:a16="http://schemas.microsoft.com/office/drawing/2014/main" id="{8CDDE1D3-4397-A9AA-5E60-3EFFCCEBF586}"/>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F7F8E0FB-B91F-F077-C524-DCDD59E20C1D}"/>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40275E5B-0EE9-7993-A3A5-FB9865BC4AE9}"/>
                </a:ext>
              </a:extLst>
            </p:cNvPr>
            <p:cNvGrpSpPr/>
            <p:nvPr/>
          </p:nvGrpSpPr>
          <p:grpSpPr>
            <a:xfrm>
              <a:off x="982640" y="1596963"/>
              <a:ext cx="751226" cy="4402810"/>
              <a:chOff x="982640" y="1596963"/>
              <a:chExt cx="751226" cy="4402810"/>
            </a:xfrm>
          </p:grpSpPr>
          <p:grpSp>
            <p:nvGrpSpPr>
              <p:cNvPr id="19" name="Google Shape;417;p12">
                <a:extLst>
                  <a:ext uri="{FF2B5EF4-FFF2-40B4-BE49-F238E27FC236}">
                    <a16:creationId xmlns:a16="http://schemas.microsoft.com/office/drawing/2014/main" id="{7CE1B92C-EEF0-2816-D62D-0E06CF4F7D31}"/>
                  </a:ext>
                </a:extLst>
              </p:cNvPr>
              <p:cNvGrpSpPr/>
              <p:nvPr/>
            </p:nvGrpSpPr>
            <p:grpSpPr>
              <a:xfrm rot="-5400000">
                <a:off x="-615716" y="3650191"/>
                <a:ext cx="4402810" cy="296354"/>
                <a:chOff x="2149635" y="1165383"/>
                <a:chExt cx="3485831" cy="234634"/>
              </a:xfrm>
            </p:grpSpPr>
            <p:grpSp>
              <p:nvGrpSpPr>
                <p:cNvPr id="50" name="Google Shape;418;p12">
                  <a:extLst>
                    <a:ext uri="{FF2B5EF4-FFF2-40B4-BE49-F238E27FC236}">
                      <a16:creationId xmlns:a16="http://schemas.microsoft.com/office/drawing/2014/main" id="{7090B326-3262-0992-E82E-F8B104AC8A52}"/>
                    </a:ext>
                  </a:extLst>
                </p:cNvPr>
                <p:cNvGrpSpPr/>
                <p:nvPr/>
              </p:nvGrpSpPr>
              <p:grpSpPr>
                <a:xfrm>
                  <a:off x="2149635" y="1165385"/>
                  <a:ext cx="234632" cy="234632"/>
                  <a:chOff x="2483014" y="1114427"/>
                  <a:chExt cx="209550" cy="209550"/>
                </a:xfrm>
              </p:grpSpPr>
              <p:sp>
                <p:nvSpPr>
                  <p:cNvPr id="78" name="Google Shape;419;p12">
                    <a:extLst>
                      <a:ext uri="{FF2B5EF4-FFF2-40B4-BE49-F238E27FC236}">
                        <a16:creationId xmlns:a16="http://schemas.microsoft.com/office/drawing/2014/main" id="{2F38A1B1-84BF-CFB9-35D9-9CD060A1E8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9" name="Google Shape;420;p12">
                    <a:extLst>
                      <a:ext uri="{FF2B5EF4-FFF2-40B4-BE49-F238E27FC236}">
                        <a16:creationId xmlns:a16="http://schemas.microsoft.com/office/drawing/2014/main" id="{231C7767-59DB-51BE-1400-6DD2FFC4F66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 name="Google Shape;421;p12">
                  <a:extLst>
                    <a:ext uri="{FF2B5EF4-FFF2-40B4-BE49-F238E27FC236}">
                      <a16:creationId xmlns:a16="http://schemas.microsoft.com/office/drawing/2014/main" id="{67919250-1437-2188-6F08-9D36F49015C6}"/>
                    </a:ext>
                  </a:extLst>
                </p:cNvPr>
                <p:cNvGrpSpPr/>
                <p:nvPr/>
              </p:nvGrpSpPr>
              <p:grpSpPr>
                <a:xfrm>
                  <a:off x="2510880" y="1165385"/>
                  <a:ext cx="234632" cy="234632"/>
                  <a:chOff x="2483014" y="1114427"/>
                  <a:chExt cx="209550" cy="209550"/>
                </a:xfrm>
              </p:grpSpPr>
              <p:sp>
                <p:nvSpPr>
                  <p:cNvPr id="76" name="Google Shape;422;p12">
                    <a:extLst>
                      <a:ext uri="{FF2B5EF4-FFF2-40B4-BE49-F238E27FC236}">
                        <a16:creationId xmlns:a16="http://schemas.microsoft.com/office/drawing/2014/main" id="{3608AECD-D91F-8F34-C2D7-D8E5735380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7" name="Google Shape;423;p12">
                    <a:extLst>
                      <a:ext uri="{FF2B5EF4-FFF2-40B4-BE49-F238E27FC236}">
                        <a16:creationId xmlns:a16="http://schemas.microsoft.com/office/drawing/2014/main" id="{6D12A53C-D55C-0AA1-36C0-4B6F4E51A77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 name="Google Shape;424;p12">
                  <a:extLst>
                    <a:ext uri="{FF2B5EF4-FFF2-40B4-BE49-F238E27FC236}">
                      <a16:creationId xmlns:a16="http://schemas.microsoft.com/office/drawing/2014/main" id="{19AACA9E-1F1A-462F-3B41-8586877A277C}"/>
                    </a:ext>
                  </a:extLst>
                </p:cNvPr>
                <p:cNvGrpSpPr/>
                <p:nvPr/>
              </p:nvGrpSpPr>
              <p:grpSpPr>
                <a:xfrm>
                  <a:off x="2872124" y="1165385"/>
                  <a:ext cx="234632" cy="234632"/>
                  <a:chOff x="2483014" y="1114427"/>
                  <a:chExt cx="209550" cy="209550"/>
                </a:xfrm>
              </p:grpSpPr>
              <p:sp>
                <p:nvSpPr>
                  <p:cNvPr id="74" name="Google Shape;425;p12">
                    <a:extLst>
                      <a:ext uri="{FF2B5EF4-FFF2-40B4-BE49-F238E27FC236}">
                        <a16:creationId xmlns:a16="http://schemas.microsoft.com/office/drawing/2014/main" id="{01166ECB-D337-0622-1DB2-080CE97C7CA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5" name="Google Shape;426;p12">
                    <a:extLst>
                      <a:ext uri="{FF2B5EF4-FFF2-40B4-BE49-F238E27FC236}">
                        <a16:creationId xmlns:a16="http://schemas.microsoft.com/office/drawing/2014/main" id="{D07523EE-19FA-3324-D716-964FEF75CE0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3" name="Google Shape;427;p12">
                  <a:extLst>
                    <a:ext uri="{FF2B5EF4-FFF2-40B4-BE49-F238E27FC236}">
                      <a16:creationId xmlns:a16="http://schemas.microsoft.com/office/drawing/2014/main" id="{C6C987BE-C6B2-5021-0B3C-A9F0B6994C87}"/>
                    </a:ext>
                  </a:extLst>
                </p:cNvPr>
                <p:cNvGrpSpPr/>
                <p:nvPr/>
              </p:nvGrpSpPr>
              <p:grpSpPr>
                <a:xfrm>
                  <a:off x="3233369" y="1165385"/>
                  <a:ext cx="234632" cy="234632"/>
                  <a:chOff x="2483014" y="1114427"/>
                  <a:chExt cx="209550" cy="209550"/>
                </a:xfrm>
              </p:grpSpPr>
              <p:sp>
                <p:nvSpPr>
                  <p:cNvPr id="72" name="Google Shape;428;p12">
                    <a:extLst>
                      <a:ext uri="{FF2B5EF4-FFF2-40B4-BE49-F238E27FC236}">
                        <a16:creationId xmlns:a16="http://schemas.microsoft.com/office/drawing/2014/main" id="{DBBDF985-BFCA-6C07-2EBE-BB627F4B34FD}"/>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3" name="Google Shape;429;p12">
                    <a:extLst>
                      <a:ext uri="{FF2B5EF4-FFF2-40B4-BE49-F238E27FC236}">
                        <a16:creationId xmlns:a16="http://schemas.microsoft.com/office/drawing/2014/main" id="{59D3FB00-BF46-D935-649B-B0196AAC1EF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4" name="Google Shape;430;p12">
                  <a:extLst>
                    <a:ext uri="{FF2B5EF4-FFF2-40B4-BE49-F238E27FC236}">
                      <a16:creationId xmlns:a16="http://schemas.microsoft.com/office/drawing/2014/main" id="{037CFAC2-8C65-1B2C-8A5E-527021CC6833}"/>
                    </a:ext>
                  </a:extLst>
                </p:cNvPr>
                <p:cNvGrpSpPr/>
                <p:nvPr/>
              </p:nvGrpSpPr>
              <p:grpSpPr>
                <a:xfrm>
                  <a:off x="3594615" y="1165383"/>
                  <a:ext cx="234632" cy="234632"/>
                  <a:chOff x="2483014" y="1114427"/>
                  <a:chExt cx="209550" cy="209550"/>
                </a:xfrm>
              </p:grpSpPr>
              <p:sp>
                <p:nvSpPr>
                  <p:cNvPr id="70" name="Google Shape;431;p12">
                    <a:extLst>
                      <a:ext uri="{FF2B5EF4-FFF2-40B4-BE49-F238E27FC236}">
                        <a16:creationId xmlns:a16="http://schemas.microsoft.com/office/drawing/2014/main" id="{A7F9D97D-F85A-D165-277C-EE6CEF35125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1" name="Google Shape;432;p12">
                    <a:extLst>
                      <a:ext uri="{FF2B5EF4-FFF2-40B4-BE49-F238E27FC236}">
                        <a16:creationId xmlns:a16="http://schemas.microsoft.com/office/drawing/2014/main" id="{E405CF65-1E96-AB8F-8D30-FAF66F81D91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5" name="Google Shape;433;p12">
                  <a:extLst>
                    <a:ext uri="{FF2B5EF4-FFF2-40B4-BE49-F238E27FC236}">
                      <a16:creationId xmlns:a16="http://schemas.microsoft.com/office/drawing/2014/main" id="{7F6E3678-A275-BA2C-B10D-08EF63182899}"/>
                    </a:ext>
                  </a:extLst>
                </p:cNvPr>
                <p:cNvGrpSpPr/>
                <p:nvPr/>
              </p:nvGrpSpPr>
              <p:grpSpPr>
                <a:xfrm>
                  <a:off x="3955858" y="1165384"/>
                  <a:ext cx="234632" cy="234632"/>
                  <a:chOff x="2483014" y="1114427"/>
                  <a:chExt cx="209550" cy="209550"/>
                </a:xfrm>
              </p:grpSpPr>
              <p:sp>
                <p:nvSpPr>
                  <p:cNvPr id="68" name="Google Shape;434;p12">
                    <a:extLst>
                      <a:ext uri="{FF2B5EF4-FFF2-40B4-BE49-F238E27FC236}">
                        <a16:creationId xmlns:a16="http://schemas.microsoft.com/office/drawing/2014/main" id="{CC7BCA6E-BAAF-99C7-56CB-89618C4F2F6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9" name="Google Shape;435;p12">
                    <a:extLst>
                      <a:ext uri="{FF2B5EF4-FFF2-40B4-BE49-F238E27FC236}">
                        <a16:creationId xmlns:a16="http://schemas.microsoft.com/office/drawing/2014/main" id="{F6ECFD1A-66EE-E90E-6F92-0DED370D6B7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6" name="Google Shape;436;p12">
                  <a:extLst>
                    <a:ext uri="{FF2B5EF4-FFF2-40B4-BE49-F238E27FC236}">
                      <a16:creationId xmlns:a16="http://schemas.microsoft.com/office/drawing/2014/main" id="{A92DE32D-3B82-C8FE-BAB2-3A61DEC21DC7}"/>
                    </a:ext>
                  </a:extLst>
                </p:cNvPr>
                <p:cNvGrpSpPr/>
                <p:nvPr/>
              </p:nvGrpSpPr>
              <p:grpSpPr>
                <a:xfrm>
                  <a:off x="4317103" y="1165384"/>
                  <a:ext cx="234632" cy="234632"/>
                  <a:chOff x="2483014" y="1114427"/>
                  <a:chExt cx="209550" cy="209550"/>
                </a:xfrm>
              </p:grpSpPr>
              <p:sp>
                <p:nvSpPr>
                  <p:cNvPr id="66" name="Google Shape;437;p12">
                    <a:extLst>
                      <a:ext uri="{FF2B5EF4-FFF2-40B4-BE49-F238E27FC236}">
                        <a16:creationId xmlns:a16="http://schemas.microsoft.com/office/drawing/2014/main" id="{6A1CBFD8-54A4-F9A9-6A0F-CFAD986B6E6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7" name="Google Shape;438;p12">
                    <a:extLst>
                      <a:ext uri="{FF2B5EF4-FFF2-40B4-BE49-F238E27FC236}">
                        <a16:creationId xmlns:a16="http://schemas.microsoft.com/office/drawing/2014/main" id="{EC0F9BC9-3573-3B84-E173-320B1BBD250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7" name="Google Shape;439;p12">
                  <a:extLst>
                    <a:ext uri="{FF2B5EF4-FFF2-40B4-BE49-F238E27FC236}">
                      <a16:creationId xmlns:a16="http://schemas.microsoft.com/office/drawing/2014/main" id="{15988608-A28C-7348-3967-21879B00C689}"/>
                    </a:ext>
                  </a:extLst>
                </p:cNvPr>
                <p:cNvGrpSpPr/>
                <p:nvPr/>
              </p:nvGrpSpPr>
              <p:grpSpPr>
                <a:xfrm>
                  <a:off x="4678347" y="1165384"/>
                  <a:ext cx="234632" cy="234632"/>
                  <a:chOff x="2483014" y="1114427"/>
                  <a:chExt cx="209550" cy="209550"/>
                </a:xfrm>
              </p:grpSpPr>
              <p:sp>
                <p:nvSpPr>
                  <p:cNvPr id="64" name="Google Shape;440;p12">
                    <a:extLst>
                      <a:ext uri="{FF2B5EF4-FFF2-40B4-BE49-F238E27FC236}">
                        <a16:creationId xmlns:a16="http://schemas.microsoft.com/office/drawing/2014/main" id="{446C62B8-5544-9F8B-19D6-39C50B080AE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5" name="Google Shape;441;p12">
                    <a:extLst>
                      <a:ext uri="{FF2B5EF4-FFF2-40B4-BE49-F238E27FC236}">
                        <a16:creationId xmlns:a16="http://schemas.microsoft.com/office/drawing/2014/main" id="{64A9EF6C-80A4-C1FF-5FBB-CD3D59E0428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8" name="Google Shape;442;p12">
                  <a:extLst>
                    <a:ext uri="{FF2B5EF4-FFF2-40B4-BE49-F238E27FC236}">
                      <a16:creationId xmlns:a16="http://schemas.microsoft.com/office/drawing/2014/main" id="{E7A54DC0-0136-D715-3CFC-226E9E9D49B7}"/>
                    </a:ext>
                  </a:extLst>
                </p:cNvPr>
                <p:cNvGrpSpPr/>
                <p:nvPr/>
              </p:nvGrpSpPr>
              <p:grpSpPr>
                <a:xfrm>
                  <a:off x="5039590" y="1165384"/>
                  <a:ext cx="234632" cy="234632"/>
                  <a:chOff x="2483014" y="1114427"/>
                  <a:chExt cx="209550" cy="209550"/>
                </a:xfrm>
              </p:grpSpPr>
              <p:sp>
                <p:nvSpPr>
                  <p:cNvPr id="62" name="Google Shape;443;p12">
                    <a:extLst>
                      <a:ext uri="{FF2B5EF4-FFF2-40B4-BE49-F238E27FC236}">
                        <a16:creationId xmlns:a16="http://schemas.microsoft.com/office/drawing/2014/main" id="{30158F94-1CC9-81B7-496C-54BFCB35D79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3" name="Google Shape;444;p12">
                    <a:extLst>
                      <a:ext uri="{FF2B5EF4-FFF2-40B4-BE49-F238E27FC236}">
                        <a16:creationId xmlns:a16="http://schemas.microsoft.com/office/drawing/2014/main" id="{FC773D98-AF38-2156-4690-EC3B22516DA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9" name="Google Shape;445;p12">
                  <a:extLst>
                    <a:ext uri="{FF2B5EF4-FFF2-40B4-BE49-F238E27FC236}">
                      <a16:creationId xmlns:a16="http://schemas.microsoft.com/office/drawing/2014/main" id="{5D47D4FE-9E39-CB12-0AB8-D80889628E35}"/>
                    </a:ext>
                  </a:extLst>
                </p:cNvPr>
                <p:cNvGrpSpPr/>
                <p:nvPr/>
              </p:nvGrpSpPr>
              <p:grpSpPr>
                <a:xfrm>
                  <a:off x="5400834" y="1165384"/>
                  <a:ext cx="234632" cy="234632"/>
                  <a:chOff x="2483014" y="1114427"/>
                  <a:chExt cx="209550" cy="209550"/>
                </a:xfrm>
              </p:grpSpPr>
              <p:sp>
                <p:nvSpPr>
                  <p:cNvPr id="60" name="Google Shape;446;p12">
                    <a:extLst>
                      <a:ext uri="{FF2B5EF4-FFF2-40B4-BE49-F238E27FC236}">
                        <a16:creationId xmlns:a16="http://schemas.microsoft.com/office/drawing/2014/main" id="{C7742867-1639-835A-4D16-27143F220E3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1" name="Google Shape;447;p12">
                    <a:extLst>
                      <a:ext uri="{FF2B5EF4-FFF2-40B4-BE49-F238E27FC236}">
                        <a16:creationId xmlns:a16="http://schemas.microsoft.com/office/drawing/2014/main" id="{9DE5182D-A6C7-6F35-47CC-D7891892C28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20" name="Google Shape;448;p12">
                <a:extLst>
                  <a:ext uri="{FF2B5EF4-FFF2-40B4-BE49-F238E27FC236}">
                    <a16:creationId xmlns:a16="http://schemas.microsoft.com/office/drawing/2014/main" id="{1629B940-DAFC-5279-F788-B87A615578A4}"/>
                  </a:ext>
                </a:extLst>
              </p:cNvPr>
              <p:cNvGrpSpPr/>
              <p:nvPr/>
            </p:nvGrpSpPr>
            <p:grpSpPr>
              <a:xfrm rot="-5400000">
                <a:off x="1229146" y="5557333"/>
                <a:ext cx="119575" cy="612586"/>
                <a:chOff x="2244455" y="772894"/>
                <a:chExt cx="94658" cy="485003"/>
              </a:xfrm>
            </p:grpSpPr>
            <p:sp>
              <p:nvSpPr>
                <p:cNvPr id="48" name="Google Shape;449;p12">
                  <a:extLst>
                    <a:ext uri="{FF2B5EF4-FFF2-40B4-BE49-F238E27FC236}">
                      <a16:creationId xmlns:a16="http://schemas.microsoft.com/office/drawing/2014/main" id="{03F753BF-45C5-7E71-221F-6BE0A6679F4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9" name="Google Shape;450;p12">
                  <a:extLst>
                    <a:ext uri="{FF2B5EF4-FFF2-40B4-BE49-F238E27FC236}">
                      <a16:creationId xmlns:a16="http://schemas.microsoft.com/office/drawing/2014/main" id="{F3DEE406-A4D3-48D7-CFFE-E09DE182AA4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1;p12">
                <a:extLst>
                  <a:ext uri="{FF2B5EF4-FFF2-40B4-BE49-F238E27FC236}">
                    <a16:creationId xmlns:a16="http://schemas.microsoft.com/office/drawing/2014/main" id="{BC786B31-1365-42D2-28AB-7E48D7E67CC0}"/>
                  </a:ext>
                </a:extLst>
              </p:cNvPr>
              <p:cNvGrpSpPr/>
              <p:nvPr/>
            </p:nvGrpSpPr>
            <p:grpSpPr>
              <a:xfrm rot="-5400000">
                <a:off x="1229146" y="5099277"/>
                <a:ext cx="119575" cy="612586"/>
                <a:chOff x="2244455" y="772894"/>
                <a:chExt cx="94658" cy="485003"/>
              </a:xfrm>
            </p:grpSpPr>
            <p:sp>
              <p:nvSpPr>
                <p:cNvPr id="46" name="Google Shape;452;p12">
                  <a:extLst>
                    <a:ext uri="{FF2B5EF4-FFF2-40B4-BE49-F238E27FC236}">
                      <a16:creationId xmlns:a16="http://schemas.microsoft.com/office/drawing/2014/main" id="{9FBB9D5B-D27C-F38F-9F46-E4A24D86F48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 name="Google Shape;453;p12">
                  <a:extLst>
                    <a:ext uri="{FF2B5EF4-FFF2-40B4-BE49-F238E27FC236}">
                      <a16:creationId xmlns:a16="http://schemas.microsoft.com/office/drawing/2014/main" id="{581F2C96-EEF3-5895-13C6-31FBF65FD2A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4;p12">
                <a:extLst>
                  <a:ext uri="{FF2B5EF4-FFF2-40B4-BE49-F238E27FC236}">
                    <a16:creationId xmlns:a16="http://schemas.microsoft.com/office/drawing/2014/main" id="{28042AE9-44E7-42F1-CDD0-C127006D1D6D}"/>
                  </a:ext>
                </a:extLst>
              </p:cNvPr>
              <p:cNvGrpSpPr/>
              <p:nvPr/>
            </p:nvGrpSpPr>
            <p:grpSpPr>
              <a:xfrm rot="-5400000">
                <a:off x="1229146" y="4641222"/>
                <a:ext cx="119575" cy="612586"/>
                <a:chOff x="2244455" y="772894"/>
                <a:chExt cx="94658" cy="485003"/>
              </a:xfrm>
            </p:grpSpPr>
            <p:sp>
              <p:nvSpPr>
                <p:cNvPr id="44" name="Google Shape;455;p12">
                  <a:extLst>
                    <a:ext uri="{FF2B5EF4-FFF2-40B4-BE49-F238E27FC236}">
                      <a16:creationId xmlns:a16="http://schemas.microsoft.com/office/drawing/2014/main" id="{6D2925AD-AB86-1FA3-E825-470C3595FDF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 name="Google Shape;456;p12">
                  <a:extLst>
                    <a:ext uri="{FF2B5EF4-FFF2-40B4-BE49-F238E27FC236}">
                      <a16:creationId xmlns:a16="http://schemas.microsoft.com/office/drawing/2014/main" id="{A83BDC5C-32B8-0490-EEB2-214BD7D7C08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57;p12">
                <a:extLst>
                  <a:ext uri="{FF2B5EF4-FFF2-40B4-BE49-F238E27FC236}">
                    <a16:creationId xmlns:a16="http://schemas.microsoft.com/office/drawing/2014/main" id="{026BAFCA-AE0A-59B6-5950-00F412C62E62}"/>
                  </a:ext>
                </a:extLst>
              </p:cNvPr>
              <p:cNvGrpSpPr/>
              <p:nvPr/>
            </p:nvGrpSpPr>
            <p:grpSpPr>
              <a:xfrm rot="-5400000">
                <a:off x="1229146" y="4183167"/>
                <a:ext cx="119575" cy="612586"/>
                <a:chOff x="2244455" y="772894"/>
                <a:chExt cx="94658" cy="485003"/>
              </a:xfrm>
            </p:grpSpPr>
            <p:sp>
              <p:nvSpPr>
                <p:cNvPr id="42" name="Google Shape;458;p12">
                  <a:extLst>
                    <a:ext uri="{FF2B5EF4-FFF2-40B4-BE49-F238E27FC236}">
                      <a16:creationId xmlns:a16="http://schemas.microsoft.com/office/drawing/2014/main" id="{30259D94-CFF9-0B70-ED06-61347862021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 name="Google Shape;459;p12">
                  <a:extLst>
                    <a:ext uri="{FF2B5EF4-FFF2-40B4-BE49-F238E27FC236}">
                      <a16:creationId xmlns:a16="http://schemas.microsoft.com/office/drawing/2014/main" id="{853B088F-92F3-D8E1-3B2D-5D208A859A1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0;p12">
                <a:extLst>
                  <a:ext uri="{FF2B5EF4-FFF2-40B4-BE49-F238E27FC236}">
                    <a16:creationId xmlns:a16="http://schemas.microsoft.com/office/drawing/2014/main" id="{9163089E-E53C-D08C-6824-AEDE8D3A955C}"/>
                  </a:ext>
                </a:extLst>
              </p:cNvPr>
              <p:cNvGrpSpPr/>
              <p:nvPr/>
            </p:nvGrpSpPr>
            <p:grpSpPr>
              <a:xfrm rot="-5400000">
                <a:off x="1229146" y="3725113"/>
                <a:ext cx="119575" cy="612586"/>
                <a:chOff x="2244455" y="772894"/>
                <a:chExt cx="94658" cy="485003"/>
              </a:xfrm>
            </p:grpSpPr>
            <p:sp>
              <p:nvSpPr>
                <p:cNvPr id="40" name="Google Shape;461;p12">
                  <a:extLst>
                    <a:ext uri="{FF2B5EF4-FFF2-40B4-BE49-F238E27FC236}">
                      <a16:creationId xmlns:a16="http://schemas.microsoft.com/office/drawing/2014/main" id="{55F55BCA-576E-7AC0-8BED-658A31C8D40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 name="Google Shape;462;p12">
                  <a:extLst>
                    <a:ext uri="{FF2B5EF4-FFF2-40B4-BE49-F238E27FC236}">
                      <a16:creationId xmlns:a16="http://schemas.microsoft.com/office/drawing/2014/main" id="{7C9AF225-F839-0403-C7E0-716CFDE023E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3;p12">
                <a:extLst>
                  <a:ext uri="{FF2B5EF4-FFF2-40B4-BE49-F238E27FC236}">
                    <a16:creationId xmlns:a16="http://schemas.microsoft.com/office/drawing/2014/main" id="{FB75221C-8C89-21E7-E9E0-3B00848AD4A7}"/>
                  </a:ext>
                </a:extLst>
              </p:cNvPr>
              <p:cNvGrpSpPr/>
              <p:nvPr/>
            </p:nvGrpSpPr>
            <p:grpSpPr>
              <a:xfrm rot="-5400000">
                <a:off x="1229146" y="3267055"/>
                <a:ext cx="119575" cy="612586"/>
                <a:chOff x="2244455" y="772894"/>
                <a:chExt cx="94658" cy="485003"/>
              </a:xfrm>
            </p:grpSpPr>
            <p:sp>
              <p:nvSpPr>
                <p:cNvPr id="38" name="Google Shape;464;p12">
                  <a:extLst>
                    <a:ext uri="{FF2B5EF4-FFF2-40B4-BE49-F238E27FC236}">
                      <a16:creationId xmlns:a16="http://schemas.microsoft.com/office/drawing/2014/main" id="{C301F822-1938-2828-C339-9794B8C2B0F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 name="Google Shape;465;p12">
                  <a:extLst>
                    <a:ext uri="{FF2B5EF4-FFF2-40B4-BE49-F238E27FC236}">
                      <a16:creationId xmlns:a16="http://schemas.microsoft.com/office/drawing/2014/main" id="{886F37A3-727A-2704-02C1-35EA77DC010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6;p12">
                <a:extLst>
                  <a:ext uri="{FF2B5EF4-FFF2-40B4-BE49-F238E27FC236}">
                    <a16:creationId xmlns:a16="http://schemas.microsoft.com/office/drawing/2014/main" id="{66E9DBB7-A196-E09F-F551-FF2E59B2767D}"/>
                  </a:ext>
                </a:extLst>
              </p:cNvPr>
              <p:cNvGrpSpPr/>
              <p:nvPr/>
            </p:nvGrpSpPr>
            <p:grpSpPr>
              <a:xfrm rot="-5400000">
                <a:off x="1229145" y="2808999"/>
                <a:ext cx="119575" cy="612586"/>
                <a:chOff x="2244455" y="772894"/>
                <a:chExt cx="94658" cy="485003"/>
              </a:xfrm>
            </p:grpSpPr>
            <p:sp>
              <p:nvSpPr>
                <p:cNvPr id="36" name="Google Shape;467;p12">
                  <a:extLst>
                    <a:ext uri="{FF2B5EF4-FFF2-40B4-BE49-F238E27FC236}">
                      <a16:creationId xmlns:a16="http://schemas.microsoft.com/office/drawing/2014/main" id="{B43C3117-8DF9-AB32-9C25-AE7EEB311F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 name="Google Shape;468;p12">
                  <a:extLst>
                    <a:ext uri="{FF2B5EF4-FFF2-40B4-BE49-F238E27FC236}">
                      <a16:creationId xmlns:a16="http://schemas.microsoft.com/office/drawing/2014/main" id="{81E77F80-CE07-D91C-AD48-763CADD7E4B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69;p12">
                <a:extLst>
                  <a:ext uri="{FF2B5EF4-FFF2-40B4-BE49-F238E27FC236}">
                    <a16:creationId xmlns:a16="http://schemas.microsoft.com/office/drawing/2014/main" id="{A43958F0-3240-47BA-72DD-4DA03D3B48AA}"/>
                  </a:ext>
                </a:extLst>
              </p:cNvPr>
              <p:cNvGrpSpPr/>
              <p:nvPr/>
            </p:nvGrpSpPr>
            <p:grpSpPr>
              <a:xfrm rot="-5400000">
                <a:off x="1229146" y="2350946"/>
                <a:ext cx="119575" cy="612586"/>
                <a:chOff x="2244455" y="772894"/>
                <a:chExt cx="94658" cy="485003"/>
              </a:xfrm>
            </p:grpSpPr>
            <p:sp>
              <p:nvSpPr>
                <p:cNvPr id="34" name="Google Shape;470;p12">
                  <a:extLst>
                    <a:ext uri="{FF2B5EF4-FFF2-40B4-BE49-F238E27FC236}">
                      <a16:creationId xmlns:a16="http://schemas.microsoft.com/office/drawing/2014/main" id="{E09BD0F7-71FB-8E11-3519-24C09A6BDA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 name="Google Shape;471;p12">
                  <a:extLst>
                    <a:ext uri="{FF2B5EF4-FFF2-40B4-BE49-F238E27FC236}">
                      <a16:creationId xmlns:a16="http://schemas.microsoft.com/office/drawing/2014/main" id="{6EFACA76-1DF3-118A-67A7-95527E61E25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2;p12">
                <a:extLst>
                  <a:ext uri="{FF2B5EF4-FFF2-40B4-BE49-F238E27FC236}">
                    <a16:creationId xmlns:a16="http://schemas.microsoft.com/office/drawing/2014/main" id="{88C59534-EBE2-2F7E-05C9-5ED8D2673588}"/>
                  </a:ext>
                </a:extLst>
              </p:cNvPr>
              <p:cNvGrpSpPr/>
              <p:nvPr/>
            </p:nvGrpSpPr>
            <p:grpSpPr>
              <a:xfrm rot="-5400000">
                <a:off x="1229146" y="1892893"/>
                <a:ext cx="119575" cy="612586"/>
                <a:chOff x="2244455" y="772894"/>
                <a:chExt cx="94658" cy="485003"/>
              </a:xfrm>
            </p:grpSpPr>
            <p:sp>
              <p:nvSpPr>
                <p:cNvPr id="32" name="Google Shape;473;p12">
                  <a:extLst>
                    <a:ext uri="{FF2B5EF4-FFF2-40B4-BE49-F238E27FC236}">
                      <a16:creationId xmlns:a16="http://schemas.microsoft.com/office/drawing/2014/main" id="{B7D9D25D-BC56-2C4B-72CF-981E22A720F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 name="Google Shape;474;p12">
                  <a:extLst>
                    <a:ext uri="{FF2B5EF4-FFF2-40B4-BE49-F238E27FC236}">
                      <a16:creationId xmlns:a16="http://schemas.microsoft.com/office/drawing/2014/main" id="{11A57E5A-DE5C-7AFD-1695-C930AC6349C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9" name="Google Shape;475;p12">
                <a:extLst>
                  <a:ext uri="{FF2B5EF4-FFF2-40B4-BE49-F238E27FC236}">
                    <a16:creationId xmlns:a16="http://schemas.microsoft.com/office/drawing/2014/main" id="{B0A5049C-7576-EB20-584F-D7C114FCD4C5}"/>
                  </a:ext>
                </a:extLst>
              </p:cNvPr>
              <p:cNvGrpSpPr/>
              <p:nvPr/>
            </p:nvGrpSpPr>
            <p:grpSpPr>
              <a:xfrm rot="-5400000">
                <a:off x="1229146" y="1434840"/>
                <a:ext cx="119575" cy="612586"/>
                <a:chOff x="2244455" y="772894"/>
                <a:chExt cx="94658" cy="485003"/>
              </a:xfrm>
            </p:grpSpPr>
            <p:sp>
              <p:nvSpPr>
                <p:cNvPr id="30" name="Google Shape;476;p12">
                  <a:extLst>
                    <a:ext uri="{FF2B5EF4-FFF2-40B4-BE49-F238E27FC236}">
                      <a16:creationId xmlns:a16="http://schemas.microsoft.com/office/drawing/2014/main" id="{A8F62022-F190-99A7-5256-641D3A042D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1" name="Google Shape;477;p12">
                  <a:extLst>
                    <a:ext uri="{FF2B5EF4-FFF2-40B4-BE49-F238E27FC236}">
                      <a16:creationId xmlns:a16="http://schemas.microsoft.com/office/drawing/2014/main" id="{11590DDC-6CE8-53CC-9BC3-88781FB54C2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80" name="Google Shape;478;p12">
            <a:extLst>
              <a:ext uri="{FF2B5EF4-FFF2-40B4-BE49-F238E27FC236}">
                <a16:creationId xmlns:a16="http://schemas.microsoft.com/office/drawing/2014/main" id="{BE64560B-CAA0-D2E7-330B-F0F5E0E9BCC8}"/>
              </a:ext>
            </a:extLst>
          </p:cNvPr>
          <p:cNvSpPr txBox="1"/>
          <p:nvPr/>
        </p:nvSpPr>
        <p:spPr>
          <a:xfrm>
            <a:off x="2042915" y="1962017"/>
            <a:ext cx="8326988" cy="2092840"/>
          </a:xfrm>
          <a:prstGeom prst="rect">
            <a:avLst/>
          </a:prstGeom>
          <a:noFill/>
          <a:ln>
            <a:noFill/>
          </a:ln>
        </p:spPr>
        <p:txBody>
          <a:bodyPr spcFirstLastPara="1" wrap="square" lIns="91425" tIns="45700" rIns="91425" bIns="45700" anchor="t" anchorCtr="0">
            <a:spAutoFit/>
          </a:bodyPr>
          <a:lstStyle/>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Trong Java, một thread là một đơn vị thực thi nhỏ nhất của một chương trình. Một chương trình Java có thể có nhiều luồng (thread) hoạt động song song, gọi là multithreading.</a:t>
            </a:r>
            <a:endParaRPr lang="en-US" sz="2000" dirty="0">
              <a:solidFill>
                <a:schemeClr val="dk1"/>
              </a:solidFill>
              <a:latin typeface="Times New Roman"/>
              <a:ea typeface="Times New Roman"/>
              <a:cs typeface="Times New Roman"/>
              <a:sym typeface="Times New Roman"/>
            </a:endParaRPr>
          </a:p>
          <a:p>
            <a:pPr marL="520700" lvl="0" indent="-342900">
              <a:lnSpc>
                <a:spcPct val="130000"/>
              </a:lnSpc>
              <a:buClr>
                <a:schemeClr val="dk1"/>
              </a:buClr>
              <a:buSzPts val="2800"/>
              <a:buFontTx/>
              <a:buChar char="-"/>
            </a:pPr>
            <a:endParaRPr lang="en-US" sz="2000" dirty="0">
              <a:solidFill>
                <a:schemeClr val="dk1"/>
              </a:solidFill>
              <a:latin typeface="Times New Roman"/>
              <a:ea typeface="Times New Roman"/>
              <a:cs typeface="Times New Roman"/>
              <a:sym typeface="Times New Roman"/>
            </a:endParaRPr>
          </a:p>
          <a:p>
            <a:pPr marL="520700" lvl="0" indent="-342900">
              <a:lnSpc>
                <a:spcPct val="130000"/>
              </a:lnSpc>
              <a:buClr>
                <a:schemeClr val="dk1"/>
              </a:buClr>
              <a:buSzPts val="2800"/>
              <a:buFontTx/>
              <a:buChar char="-"/>
            </a:pPr>
            <a:r>
              <a:rPr lang="en-US" sz="2000" dirty="0">
                <a:solidFill>
                  <a:schemeClr val="dk1"/>
                </a:solidFill>
                <a:latin typeface="Times New Roman"/>
                <a:ea typeface="Times New Roman"/>
                <a:cs typeface="Times New Roman"/>
                <a:sym typeface="Times New Roman"/>
              </a:rPr>
              <a:t>Java </a:t>
            </a:r>
            <a:r>
              <a:rPr lang="en-US" sz="2000" dirty="0" err="1">
                <a:solidFill>
                  <a:schemeClr val="dk1"/>
                </a:solidFill>
                <a:latin typeface="Times New Roman"/>
                <a:ea typeface="Times New Roman"/>
                <a:cs typeface="Times New Roman"/>
                <a:sym typeface="Times New Roman"/>
              </a:rPr>
              <a:t>cung</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cấp</a:t>
            </a:r>
            <a:r>
              <a:rPr lang="en-US" sz="2000" dirty="0">
                <a:solidFill>
                  <a:schemeClr val="dk1"/>
                </a:solidFill>
                <a:latin typeface="Times New Roman"/>
                <a:ea typeface="Times New Roman"/>
                <a:cs typeface="Times New Roman"/>
                <a:sym typeface="Times New Roman"/>
              </a:rPr>
              <a:t> lớp Thread </a:t>
            </a:r>
            <a:r>
              <a:rPr lang="en-US" sz="2000" dirty="0" err="1">
                <a:solidFill>
                  <a:schemeClr val="dk1"/>
                </a:solidFill>
                <a:latin typeface="Times New Roman"/>
                <a:ea typeface="Times New Roman"/>
                <a:cs typeface="Times New Roman"/>
                <a:sym typeface="Times New Roman"/>
              </a:rPr>
              <a:t>và</a:t>
            </a:r>
            <a:r>
              <a:rPr lang="en-US" sz="2000" dirty="0">
                <a:solidFill>
                  <a:schemeClr val="dk1"/>
                </a:solidFill>
                <a:latin typeface="Times New Roman"/>
                <a:ea typeface="Times New Roman"/>
                <a:cs typeface="Times New Roman"/>
                <a:sym typeface="Times New Roman"/>
              </a:rPr>
              <a:t> interface </a:t>
            </a:r>
            <a:r>
              <a:rPr lang="en-US" sz="2000" dirty="0" err="1">
                <a:solidFill>
                  <a:schemeClr val="dk1"/>
                </a:solidFill>
                <a:latin typeface="Times New Roman"/>
                <a:ea typeface="Times New Roman"/>
                <a:cs typeface="Times New Roman"/>
                <a:sym typeface="Times New Roman"/>
              </a:rPr>
              <a:t>Runable</a:t>
            </a:r>
            <a:r>
              <a:rPr lang="en-US" sz="2000" dirty="0">
                <a:solidFill>
                  <a:schemeClr val="dk1"/>
                </a:solidFill>
                <a:latin typeface="Times New Roman"/>
                <a:ea typeface="Times New Roman"/>
                <a:cs typeface="Times New Roman"/>
                <a:sym typeface="Times New Roman"/>
              </a:rPr>
              <a:t> để </a:t>
            </a:r>
            <a:r>
              <a:rPr lang="en-US" sz="2000" dirty="0" err="1">
                <a:solidFill>
                  <a:schemeClr val="dk1"/>
                </a:solidFill>
                <a:latin typeface="Times New Roman"/>
                <a:ea typeface="Times New Roman"/>
                <a:cs typeface="Times New Roman"/>
                <a:sym typeface="Times New Roman"/>
              </a:rPr>
              <a:t>triển</a:t>
            </a:r>
            <a:r>
              <a:rPr lang="en-US" sz="2000" dirty="0">
                <a:solidFill>
                  <a:schemeClr val="dk1"/>
                </a:solidFill>
                <a:latin typeface="Times New Roman"/>
                <a:ea typeface="Times New Roman"/>
                <a:cs typeface="Times New Roman"/>
                <a:sym typeface="Times New Roman"/>
              </a:rPr>
              <a:t> </a:t>
            </a:r>
            <a:r>
              <a:rPr lang="en-US" sz="2000" dirty="0" err="1">
                <a:solidFill>
                  <a:schemeClr val="dk1"/>
                </a:solidFill>
                <a:latin typeface="Times New Roman"/>
                <a:ea typeface="Times New Roman"/>
                <a:cs typeface="Times New Roman"/>
                <a:sym typeface="Times New Roman"/>
              </a:rPr>
              <a:t>khai</a:t>
            </a:r>
            <a:r>
              <a:rPr lang="en-US" sz="2000" dirty="0">
                <a:solidFill>
                  <a:schemeClr val="dk1"/>
                </a:solidFill>
                <a:latin typeface="Times New Roman"/>
                <a:ea typeface="Times New Roman"/>
                <a:cs typeface="Times New Roman"/>
                <a:sym typeface="Times New Roman"/>
              </a:rPr>
              <a:t> các </a:t>
            </a:r>
            <a:r>
              <a:rPr lang="en-US" sz="2000" dirty="0" err="1">
                <a:solidFill>
                  <a:schemeClr val="dk1"/>
                </a:solidFill>
                <a:latin typeface="Times New Roman"/>
                <a:ea typeface="Times New Roman"/>
                <a:cs typeface="Times New Roman"/>
                <a:sym typeface="Times New Roman"/>
              </a:rPr>
              <a:t>luồng</a:t>
            </a:r>
            <a:endParaRPr lang="vi-VN"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5870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MultiThreading</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 name="Google Shape;413;p12">
            <a:extLst>
              <a:ext uri="{FF2B5EF4-FFF2-40B4-BE49-F238E27FC236}">
                <a16:creationId xmlns:a16="http://schemas.microsoft.com/office/drawing/2014/main" id="{84A4B568-961B-11CE-3845-BCAC6885190A}"/>
              </a:ext>
            </a:extLst>
          </p:cNvPr>
          <p:cNvGrpSpPr/>
          <p:nvPr/>
        </p:nvGrpSpPr>
        <p:grpSpPr>
          <a:xfrm>
            <a:off x="1440930" y="1858359"/>
            <a:ext cx="8967830" cy="4222010"/>
            <a:chOff x="982640" y="1286614"/>
            <a:chExt cx="10081118" cy="5023499"/>
          </a:xfrm>
        </p:grpSpPr>
        <p:sp>
          <p:nvSpPr>
            <p:cNvPr id="3" name="Google Shape;414;p12">
              <a:extLst>
                <a:ext uri="{FF2B5EF4-FFF2-40B4-BE49-F238E27FC236}">
                  <a16:creationId xmlns:a16="http://schemas.microsoft.com/office/drawing/2014/main" id="{8CDDE1D3-4397-A9AA-5E60-3EFFCCEBF586}"/>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F7F8E0FB-B91F-F077-C524-DCDD59E20C1D}"/>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40275E5B-0EE9-7993-A3A5-FB9865BC4AE9}"/>
                </a:ext>
              </a:extLst>
            </p:cNvPr>
            <p:cNvGrpSpPr/>
            <p:nvPr/>
          </p:nvGrpSpPr>
          <p:grpSpPr>
            <a:xfrm>
              <a:off x="982640" y="1596963"/>
              <a:ext cx="751226" cy="4402810"/>
              <a:chOff x="982640" y="1596963"/>
              <a:chExt cx="751226" cy="4402810"/>
            </a:xfrm>
          </p:grpSpPr>
          <p:grpSp>
            <p:nvGrpSpPr>
              <p:cNvPr id="19" name="Google Shape;417;p12">
                <a:extLst>
                  <a:ext uri="{FF2B5EF4-FFF2-40B4-BE49-F238E27FC236}">
                    <a16:creationId xmlns:a16="http://schemas.microsoft.com/office/drawing/2014/main" id="{7CE1B92C-EEF0-2816-D62D-0E06CF4F7D31}"/>
                  </a:ext>
                </a:extLst>
              </p:cNvPr>
              <p:cNvGrpSpPr/>
              <p:nvPr/>
            </p:nvGrpSpPr>
            <p:grpSpPr>
              <a:xfrm rot="-5400000">
                <a:off x="-615716" y="3650191"/>
                <a:ext cx="4402810" cy="296354"/>
                <a:chOff x="2149635" y="1165383"/>
                <a:chExt cx="3485831" cy="234634"/>
              </a:xfrm>
            </p:grpSpPr>
            <p:grpSp>
              <p:nvGrpSpPr>
                <p:cNvPr id="50" name="Google Shape;418;p12">
                  <a:extLst>
                    <a:ext uri="{FF2B5EF4-FFF2-40B4-BE49-F238E27FC236}">
                      <a16:creationId xmlns:a16="http://schemas.microsoft.com/office/drawing/2014/main" id="{7090B326-3262-0992-E82E-F8B104AC8A52}"/>
                    </a:ext>
                  </a:extLst>
                </p:cNvPr>
                <p:cNvGrpSpPr/>
                <p:nvPr/>
              </p:nvGrpSpPr>
              <p:grpSpPr>
                <a:xfrm>
                  <a:off x="2149635" y="1165385"/>
                  <a:ext cx="234632" cy="234632"/>
                  <a:chOff x="2483014" y="1114427"/>
                  <a:chExt cx="209550" cy="209550"/>
                </a:xfrm>
              </p:grpSpPr>
              <p:sp>
                <p:nvSpPr>
                  <p:cNvPr id="78" name="Google Shape;419;p12">
                    <a:extLst>
                      <a:ext uri="{FF2B5EF4-FFF2-40B4-BE49-F238E27FC236}">
                        <a16:creationId xmlns:a16="http://schemas.microsoft.com/office/drawing/2014/main" id="{2F38A1B1-84BF-CFB9-35D9-9CD060A1E8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9" name="Google Shape;420;p12">
                    <a:extLst>
                      <a:ext uri="{FF2B5EF4-FFF2-40B4-BE49-F238E27FC236}">
                        <a16:creationId xmlns:a16="http://schemas.microsoft.com/office/drawing/2014/main" id="{231C7767-59DB-51BE-1400-6DD2FFC4F66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 name="Google Shape;421;p12">
                  <a:extLst>
                    <a:ext uri="{FF2B5EF4-FFF2-40B4-BE49-F238E27FC236}">
                      <a16:creationId xmlns:a16="http://schemas.microsoft.com/office/drawing/2014/main" id="{67919250-1437-2188-6F08-9D36F49015C6}"/>
                    </a:ext>
                  </a:extLst>
                </p:cNvPr>
                <p:cNvGrpSpPr/>
                <p:nvPr/>
              </p:nvGrpSpPr>
              <p:grpSpPr>
                <a:xfrm>
                  <a:off x="2510880" y="1165385"/>
                  <a:ext cx="234632" cy="234632"/>
                  <a:chOff x="2483014" y="1114427"/>
                  <a:chExt cx="209550" cy="209550"/>
                </a:xfrm>
              </p:grpSpPr>
              <p:sp>
                <p:nvSpPr>
                  <p:cNvPr id="76" name="Google Shape;422;p12">
                    <a:extLst>
                      <a:ext uri="{FF2B5EF4-FFF2-40B4-BE49-F238E27FC236}">
                        <a16:creationId xmlns:a16="http://schemas.microsoft.com/office/drawing/2014/main" id="{3608AECD-D91F-8F34-C2D7-D8E5735380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7" name="Google Shape;423;p12">
                    <a:extLst>
                      <a:ext uri="{FF2B5EF4-FFF2-40B4-BE49-F238E27FC236}">
                        <a16:creationId xmlns:a16="http://schemas.microsoft.com/office/drawing/2014/main" id="{6D12A53C-D55C-0AA1-36C0-4B6F4E51A77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 name="Google Shape;424;p12">
                  <a:extLst>
                    <a:ext uri="{FF2B5EF4-FFF2-40B4-BE49-F238E27FC236}">
                      <a16:creationId xmlns:a16="http://schemas.microsoft.com/office/drawing/2014/main" id="{19AACA9E-1F1A-462F-3B41-8586877A277C}"/>
                    </a:ext>
                  </a:extLst>
                </p:cNvPr>
                <p:cNvGrpSpPr/>
                <p:nvPr/>
              </p:nvGrpSpPr>
              <p:grpSpPr>
                <a:xfrm>
                  <a:off x="2872124" y="1165385"/>
                  <a:ext cx="234632" cy="234632"/>
                  <a:chOff x="2483014" y="1114427"/>
                  <a:chExt cx="209550" cy="209550"/>
                </a:xfrm>
              </p:grpSpPr>
              <p:sp>
                <p:nvSpPr>
                  <p:cNvPr id="74" name="Google Shape;425;p12">
                    <a:extLst>
                      <a:ext uri="{FF2B5EF4-FFF2-40B4-BE49-F238E27FC236}">
                        <a16:creationId xmlns:a16="http://schemas.microsoft.com/office/drawing/2014/main" id="{01166ECB-D337-0622-1DB2-080CE97C7CA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5" name="Google Shape;426;p12">
                    <a:extLst>
                      <a:ext uri="{FF2B5EF4-FFF2-40B4-BE49-F238E27FC236}">
                        <a16:creationId xmlns:a16="http://schemas.microsoft.com/office/drawing/2014/main" id="{D07523EE-19FA-3324-D716-964FEF75CE0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3" name="Google Shape;427;p12">
                  <a:extLst>
                    <a:ext uri="{FF2B5EF4-FFF2-40B4-BE49-F238E27FC236}">
                      <a16:creationId xmlns:a16="http://schemas.microsoft.com/office/drawing/2014/main" id="{C6C987BE-C6B2-5021-0B3C-A9F0B6994C87}"/>
                    </a:ext>
                  </a:extLst>
                </p:cNvPr>
                <p:cNvGrpSpPr/>
                <p:nvPr/>
              </p:nvGrpSpPr>
              <p:grpSpPr>
                <a:xfrm>
                  <a:off x="3233369" y="1165385"/>
                  <a:ext cx="234632" cy="234632"/>
                  <a:chOff x="2483014" y="1114427"/>
                  <a:chExt cx="209550" cy="209550"/>
                </a:xfrm>
              </p:grpSpPr>
              <p:sp>
                <p:nvSpPr>
                  <p:cNvPr id="72" name="Google Shape;428;p12">
                    <a:extLst>
                      <a:ext uri="{FF2B5EF4-FFF2-40B4-BE49-F238E27FC236}">
                        <a16:creationId xmlns:a16="http://schemas.microsoft.com/office/drawing/2014/main" id="{DBBDF985-BFCA-6C07-2EBE-BB627F4B34FD}"/>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3" name="Google Shape;429;p12">
                    <a:extLst>
                      <a:ext uri="{FF2B5EF4-FFF2-40B4-BE49-F238E27FC236}">
                        <a16:creationId xmlns:a16="http://schemas.microsoft.com/office/drawing/2014/main" id="{59D3FB00-BF46-D935-649B-B0196AAC1EF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4" name="Google Shape;430;p12">
                  <a:extLst>
                    <a:ext uri="{FF2B5EF4-FFF2-40B4-BE49-F238E27FC236}">
                      <a16:creationId xmlns:a16="http://schemas.microsoft.com/office/drawing/2014/main" id="{037CFAC2-8C65-1B2C-8A5E-527021CC6833}"/>
                    </a:ext>
                  </a:extLst>
                </p:cNvPr>
                <p:cNvGrpSpPr/>
                <p:nvPr/>
              </p:nvGrpSpPr>
              <p:grpSpPr>
                <a:xfrm>
                  <a:off x="3594615" y="1165383"/>
                  <a:ext cx="234632" cy="234632"/>
                  <a:chOff x="2483014" y="1114427"/>
                  <a:chExt cx="209550" cy="209550"/>
                </a:xfrm>
              </p:grpSpPr>
              <p:sp>
                <p:nvSpPr>
                  <p:cNvPr id="70" name="Google Shape;431;p12">
                    <a:extLst>
                      <a:ext uri="{FF2B5EF4-FFF2-40B4-BE49-F238E27FC236}">
                        <a16:creationId xmlns:a16="http://schemas.microsoft.com/office/drawing/2014/main" id="{A7F9D97D-F85A-D165-277C-EE6CEF35125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1" name="Google Shape;432;p12">
                    <a:extLst>
                      <a:ext uri="{FF2B5EF4-FFF2-40B4-BE49-F238E27FC236}">
                        <a16:creationId xmlns:a16="http://schemas.microsoft.com/office/drawing/2014/main" id="{E405CF65-1E96-AB8F-8D30-FAF66F81D91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5" name="Google Shape;433;p12">
                  <a:extLst>
                    <a:ext uri="{FF2B5EF4-FFF2-40B4-BE49-F238E27FC236}">
                      <a16:creationId xmlns:a16="http://schemas.microsoft.com/office/drawing/2014/main" id="{7F6E3678-A275-BA2C-B10D-08EF63182899}"/>
                    </a:ext>
                  </a:extLst>
                </p:cNvPr>
                <p:cNvGrpSpPr/>
                <p:nvPr/>
              </p:nvGrpSpPr>
              <p:grpSpPr>
                <a:xfrm>
                  <a:off x="3955858" y="1165384"/>
                  <a:ext cx="234632" cy="234632"/>
                  <a:chOff x="2483014" y="1114427"/>
                  <a:chExt cx="209550" cy="209550"/>
                </a:xfrm>
              </p:grpSpPr>
              <p:sp>
                <p:nvSpPr>
                  <p:cNvPr id="68" name="Google Shape;434;p12">
                    <a:extLst>
                      <a:ext uri="{FF2B5EF4-FFF2-40B4-BE49-F238E27FC236}">
                        <a16:creationId xmlns:a16="http://schemas.microsoft.com/office/drawing/2014/main" id="{CC7BCA6E-BAAF-99C7-56CB-89618C4F2F6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9" name="Google Shape;435;p12">
                    <a:extLst>
                      <a:ext uri="{FF2B5EF4-FFF2-40B4-BE49-F238E27FC236}">
                        <a16:creationId xmlns:a16="http://schemas.microsoft.com/office/drawing/2014/main" id="{F6ECFD1A-66EE-E90E-6F92-0DED370D6B7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6" name="Google Shape;436;p12">
                  <a:extLst>
                    <a:ext uri="{FF2B5EF4-FFF2-40B4-BE49-F238E27FC236}">
                      <a16:creationId xmlns:a16="http://schemas.microsoft.com/office/drawing/2014/main" id="{A92DE32D-3B82-C8FE-BAB2-3A61DEC21DC7}"/>
                    </a:ext>
                  </a:extLst>
                </p:cNvPr>
                <p:cNvGrpSpPr/>
                <p:nvPr/>
              </p:nvGrpSpPr>
              <p:grpSpPr>
                <a:xfrm>
                  <a:off x="4317103" y="1165384"/>
                  <a:ext cx="234632" cy="234632"/>
                  <a:chOff x="2483014" y="1114427"/>
                  <a:chExt cx="209550" cy="209550"/>
                </a:xfrm>
              </p:grpSpPr>
              <p:sp>
                <p:nvSpPr>
                  <p:cNvPr id="66" name="Google Shape;437;p12">
                    <a:extLst>
                      <a:ext uri="{FF2B5EF4-FFF2-40B4-BE49-F238E27FC236}">
                        <a16:creationId xmlns:a16="http://schemas.microsoft.com/office/drawing/2014/main" id="{6A1CBFD8-54A4-F9A9-6A0F-CFAD986B6E6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7" name="Google Shape;438;p12">
                    <a:extLst>
                      <a:ext uri="{FF2B5EF4-FFF2-40B4-BE49-F238E27FC236}">
                        <a16:creationId xmlns:a16="http://schemas.microsoft.com/office/drawing/2014/main" id="{EC0F9BC9-3573-3B84-E173-320B1BBD250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7" name="Google Shape;439;p12">
                  <a:extLst>
                    <a:ext uri="{FF2B5EF4-FFF2-40B4-BE49-F238E27FC236}">
                      <a16:creationId xmlns:a16="http://schemas.microsoft.com/office/drawing/2014/main" id="{15988608-A28C-7348-3967-21879B00C689}"/>
                    </a:ext>
                  </a:extLst>
                </p:cNvPr>
                <p:cNvGrpSpPr/>
                <p:nvPr/>
              </p:nvGrpSpPr>
              <p:grpSpPr>
                <a:xfrm>
                  <a:off x="4678347" y="1165384"/>
                  <a:ext cx="234632" cy="234632"/>
                  <a:chOff x="2483014" y="1114427"/>
                  <a:chExt cx="209550" cy="209550"/>
                </a:xfrm>
              </p:grpSpPr>
              <p:sp>
                <p:nvSpPr>
                  <p:cNvPr id="64" name="Google Shape;440;p12">
                    <a:extLst>
                      <a:ext uri="{FF2B5EF4-FFF2-40B4-BE49-F238E27FC236}">
                        <a16:creationId xmlns:a16="http://schemas.microsoft.com/office/drawing/2014/main" id="{446C62B8-5544-9F8B-19D6-39C50B080AE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5" name="Google Shape;441;p12">
                    <a:extLst>
                      <a:ext uri="{FF2B5EF4-FFF2-40B4-BE49-F238E27FC236}">
                        <a16:creationId xmlns:a16="http://schemas.microsoft.com/office/drawing/2014/main" id="{64A9EF6C-80A4-C1FF-5FBB-CD3D59E0428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8" name="Google Shape;442;p12">
                  <a:extLst>
                    <a:ext uri="{FF2B5EF4-FFF2-40B4-BE49-F238E27FC236}">
                      <a16:creationId xmlns:a16="http://schemas.microsoft.com/office/drawing/2014/main" id="{E7A54DC0-0136-D715-3CFC-226E9E9D49B7}"/>
                    </a:ext>
                  </a:extLst>
                </p:cNvPr>
                <p:cNvGrpSpPr/>
                <p:nvPr/>
              </p:nvGrpSpPr>
              <p:grpSpPr>
                <a:xfrm>
                  <a:off x="5039590" y="1165384"/>
                  <a:ext cx="234632" cy="234632"/>
                  <a:chOff x="2483014" y="1114427"/>
                  <a:chExt cx="209550" cy="209550"/>
                </a:xfrm>
              </p:grpSpPr>
              <p:sp>
                <p:nvSpPr>
                  <p:cNvPr id="62" name="Google Shape;443;p12">
                    <a:extLst>
                      <a:ext uri="{FF2B5EF4-FFF2-40B4-BE49-F238E27FC236}">
                        <a16:creationId xmlns:a16="http://schemas.microsoft.com/office/drawing/2014/main" id="{30158F94-1CC9-81B7-496C-54BFCB35D79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3" name="Google Shape;444;p12">
                    <a:extLst>
                      <a:ext uri="{FF2B5EF4-FFF2-40B4-BE49-F238E27FC236}">
                        <a16:creationId xmlns:a16="http://schemas.microsoft.com/office/drawing/2014/main" id="{FC773D98-AF38-2156-4690-EC3B22516DA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9" name="Google Shape;445;p12">
                  <a:extLst>
                    <a:ext uri="{FF2B5EF4-FFF2-40B4-BE49-F238E27FC236}">
                      <a16:creationId xmlns:a16="http://schemas.microsoft.com/office/drawing/2014/main" id="{5D47D4FE-9E39-CB12-0AB8-D80889628E35}"/>
                    </a:ext>
                  </a:extLst>
                </p:cNvPr>
                <p:cNvGrpSpPr/>
                <p:nvPr/>
              </p:nvGrpSpPr>
              <p:grpSpPr>
                <a:xfrm>
                  <a:off x="5400834" y="1165384"/>
                  <a:ext cx="234632" cy="234632"/>
                  <a:chOff x="2483014" y="1114427"/>
                  <a:chExt cx="209550" cy="209550"/>
                </a:xfrm>
              </p:grpSpPr>
              <p:sp>
                <p:nvSpPr>
                  <p:cNvPr id="60" name="Google Shape;446;p12">
                    <a:extLst>
                      <a:ext uri="{FF2B5EF4-FFF2-40B4-BE49-F238E27FC236}">
                        <a16:creationId xmlns:a16="http://schemas.microsoft.com/office/drawing/2014/main" id="{C7742867-1639-835A-4D16-27143F220E3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1" name="Google Shape;447;p12">
                    <a:extLst>
                      <a:ext uri="{FF2B5EF4-FFF2-40B4-BE49-F238E27FC236}">
                        <a16:creationId xmlns:a16="http://schemas.microsoft.com/office/drawing/2014/main" id="{9DE5182D-A6C7-6F35-47CC-D7891892C28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20" name="Google Shape;448;p12">
                <a:extLst>
                  <a:ext uri="{FF2B5EF4-FFF2-40B4-BE49-F238E27FC236}">
                    <a16:creationId xmlns:a16="http://schemas.microsoft.com/office/drawing/2014/main" id="{1629B940-DAFC-5279-F788-B87A615578A4}"/>
                  </a:ext>
                </a:extLst>
              </p:cNvPr>
              <p:cNvGrpSpPr/>
              <p:nvPr/>
            </p:nvGrpSpPr>
            <p:grpSpPr>
              <a:xfrm rot="-5400000">
                <a:off x="1229146" y="5557333"/>
                <a:ext cx="119575" cy="612586"/>
                <a:chOff x="2244455" y="772894"/>
                <a:chExt cx="94658" cy="485003"/>
              </a:xfrm>
            </p:grpSpPr>
            <p:sp>
              <p:nvSpPr>
                <p:cNvPr id="48" name="Google Shape;449;p12">
                  <a:extLst>
                    <a:ext uri="{FF2B5EF4-FFF2-40B4-BE49-F238E27FC236}">
                      <a16:creationId xmlns:a16="http://schemas.microsoft.com/office/drawing/2014/main" id="{03F753BF-45C5-7E71-221F-6BE0A6679F4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9" name="Google Shape;450;p12">
                  <a:extLst>
                    <a:ext uri="{FF2B5EF4-FFF2-40B4-BE49-F238E27FC236}">
                      <a16:creationId xmlns:a16="http://schemas.microsoft.com/office/drawing/2014/main" id="{F3DEE406-A4D3-48D7-CFFE-E09DE182AA4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1;p12">
                <a:extLst>
                  <a:ext uri="{FF2B5EF4-FFF2-40B4-BE49-F238E27FC236}">
                    <a16:creationId xmlns:a16="http://schemas.microsoft.com/office/drawing/2014/main" id="{BC786B31-1365-42D2-28AB-7E48D7E67CC0}"/>
                  </a:ext>
                </a:extLst>
              </p:cNvPr>
              <p:cNvGrpSpPr/>
              <p:nvPr/>
            </p:nvGrpSpPr>
            <p:grpSpPr>
              <a:xfrm rot="-5400000">
                <a:off x="1229146" y="5099277"/>
                <a:ext cx="119575" cy="612586"/>
                <a:chOff x="2244455" y="772894"/>
                <a:chExt cx="94658" cy="485003"/>
              </a:xfrm>
            </p:grpSpPr>
            <p:sp>
              <p:nvSpPr>
                <p:cNvPr id="46" name="Google Shape;452;p12">
                  <a:extLst>
                    <a:ext uri="{FF2B5EF4-FFF2-40B4-BE49-F238E27FC236}">
                      <a16:creationId xmlns:a16="http://schemas.microsoft.com/office/drawing/2014/main" id="{9FBB9D5B-D27C-F38F-9F46-E4A24D86F48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 name="Google Shape;453;p12">
                  <a:extLst>
                    <a:ext uri="{FF2B5EF4-FFF2-40B4-BE49-F238E27FC236}">
                      <a16:creationId xmlns:a16="http://schemas.microsoft.com/office/drawing/2014/main" id="{581F2C96-EEF3-5895-13C6-31FBF65FD2A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4;p12">
                <a:extLst>
                  <a:ext uri="{FF2B5EF4-FFF2-40B4-BE49-F238E27FC236}">
                    <a16:creationId xmlns:a16="http://schemas.microsoft.com/office/drawing/2014/main" id="{28042AE9-44E7-42F1-CDD0-C127006D1D6D}"/>
                  </a:ext>
                </a:extLst>
              </p:cNvPr>
              <p:cNvGrpSpPr/>
              <p:nvPr/>
            </p:nvGrpSpPr>
            <p:grpSpPr>
              <a:xfrm rot="-5400000">
                <a:off x="1229146" y="4641222"/>
                <a:ext cx="119575" cy="612586"/>
                <a:chOff x="2244455" y="772894"/>
                <a:chExt cx="94658" cy="485003"/>
              </a:xfrm>
            </p:grpSpPr>
            <p:sp>
              <p:nvSpPr>
                <p:cNvPr id="44" name="Google Shape;455;p12">
                  <a:extLst>
                    <a:ext uri="{FF2B5EF4-FFF2-40B4-BE49-F238E27FC236}">
                      <a16:creationId xmlns:a16="http://schemas.microsoft.com/office/drawing/2014/main" id="{6D2925AD-AB86-1FA3-E825-470C3595FDF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 name="Google Shape;456;p12">
                  <a:extLst>
                    <a:ext uri="{FF2B5EF4-FFF2-40B4-BE49-F238E27FC236}">
                      <a16:creationId xmlns:a16="http://schemas.microsoft.com/office/drawing/2014/main" id="{A83BDC5C-32B8-0490-EEB2-214BD7D7C08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57;p12">
                <a:extLst>
                  <a:ext uri="{FF2B5EF4-FFF2-40B4-BE49-F238E27FC236}">
                    <a16:creationId xmlns:a16="http://schemas.microsoft.com/office/drawing/2014/main" id="{026BAFCA-AE0A-59B6-5950-00F412C62E62}"/>
                  </a:ext>
                </a:extLst>
              </p:cNvPr>
              <p:cNvGrpSpPr/>
              <p:nvPr/>
            </p:nvGrpSpPr>
            <p:grpSpPr>
              <a:xfrm rot="-5400000">
                <a:off x="1229146" y="4183167"/>
                <a:ext cx="119575" cy="612586"/>
                <a:chOff x="2244455" y="772894"/>
                <a:chExt cx="94658" cy="485003"/>
              </a:xfrm>
            </p:grpSpPr>
            <p:sp>
              <p:nvSpPr>
                <p:cNvPr id="42" name="Google Shape;458;p12">
                  <a:extLst>
                    <a:ext uri="{FF2B5EF4-FFF2-40B4-BE49-F238E27FC236}">
                      <a16:creationId xmlns:a16="http://schemas.microsoft.com/office/drawing/2014/main" id="{30259D94-CFF9-0B70-ED06-61347862021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 name="Google Shape;459;p12">
                  <a:extLst>
                    <a:ext uri="{FF2B5EF4-FFF2-40B4-BE49-F238E27FC236}">
                      <a16:creationId xmlns:a16="http://schemas.microsoft.com/office/drawing/2014/main" id="{853B088F-92F3-D8E1-3B2D-5D208A859A1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0;p12">
                <a:extLst>
                  <a:ext uri="{FF2B5EF4-FFF2-40B4-BE49-F238E27FC236}">
                    <a16:creationId xmlns:a16="http://schemas.microsoft.com/office/drawing/2014/main" id="{9163089E-E53C-D08C-6824-AEDE8D3A955C}"/>
                  </a:ext>
                </a:extLst>
              </p:cNvPr>
              <p:cNvGrpSpPr/>
              <p:nvPr/>
            </p:nvGrpSpPr>
            <p:grpSpPr>
              <a:xfrm rot="-5400000">
                <a:off x="1229146" y="3725113"/>
                <a:ext cx="119575" cy="612586"/>
                <a:chOff x="2244455" y="772894"/>
                <a:chExt cx="94658" cy="485003"/>
              </a:xfrm>
            </p:grpSpPr>
            <p:sp>
              <p:nvSpPr>
                <p:cNvPr id="40" name="Google Shape;461;p12">
                  <a:extLst>
                    <a:ext uri="{FF2B5EF4-FFF2-40B4-BE49-F238E27FC236}">
                      <a16:creationId xmlns:a16="http://schemas.microsoft.com/office/drawing/2014/main" id="{55F55BCA-576E-7AC0-8BED-658A31C8D40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 name="Google Shape;462;p12">
                  <a:extLst>
                    <a:ext uri="{FF2B5EF4-FFF2-40B4-BE49-F238E27FC236}">
                      <a16:creationId xmlns:a16="http://schemas.microsoft.com/office/drawing/2014/main" id="{7C9AF225-F839-0403-C7E0-716CFDE023E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3;p12">
                <a:extLst>
                  <a:ext uri="{FF2B5EF4-FFF2-40B4-BE49-F238E27FC236}">
                    <a16:creationId xmlns:a16="http://schemas.microsoft.com/office/drawing/2014/main" id="{FB75221C-8C89-21E7-E9E0-3B00848AD4A7}"/>
                  </a:ext>
                </a:extLst>
              </p:cNvPr>
              <p:cNvGrpSpPr/>
              <p:nvPr/>
            </p:nvGrpSpPr>
            <p:grpSpPr>
              <a:xfrm rot="-5400000">
                <a:off x="1229146" y="3267055"/>
                <a:ext cx="119575" cy="612586"/>
                <a:chOff x="2244455" y="772894"/>
                <a:chExt cx="94658" cy="485003"/>
              </a:xfrm>
            </p:grpSpPr>
            <p:sp>
              <p:nvSpPr>
                <p:cNvPr id="38" name="Google Shape;464;p12">
                  <a:extLst>
                    <a:ext uri="{FF2B5EF4-FFF2-40B4-BE49-F238E27FC236}">
                      <a16:creationId xmlns:a16="http://schemas.microsoft.com/office/drawing/2014/main" id="{C301F822-1938-2828-C339-9794B8C2B0F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 name="Google Shape;465;p12">
                  <a:extLst>
                    <a:ext uri="{FF2B5EF4-FFF2-40B4-BE49-F238E27FC236}">
                      <a16:creationId xmlns:a16="http://schemas.microsoft.com/office/drawing/2014/main" id="{886F37A3-727A-2704-02C1-35EA77DC010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6;p12">
                <a:extLst>
                  <a:ext uri="{FF2B5EF4-FFF2-40B4-BE49-F238E27FC236}">
                    <a16:creationId xmlns:a16="http://schemas.microsoft.com/office/drawing/2014/main" id="{66E9DBB7-A196-E09F-F551-FF2E59B2767D}"/>
                  </a:ext>
                </a:extLst>
              </p:cNvPr>
              <p:cNvGrpSpPr/>
              <p:nvPr/>
            </p:nvGrpSpPr>
            <p:grpSpPr>
              <a:xfrm rot="-5400000">
                <a:off x="1229145" y="2808999"/>
                <a:ext cx="119575" cy="612586"/>
                <a:chOff x="2244455" y="772894"/>
                <a:chExt cx="94658" cy="485003"/>
              </a:xfrm>
            </p:grpSpPr>
            <p:sp>
              <p:nvSpPr>
                <p:cNvPr id="36" name="Google Shape;467;p12">
                  <a:extLst>
                    <a:ext uri="{FF2B5EF4-FFF2-40B4-BE49-F238E27FC236}">
                      <a16:creationId xmlns:a16="http://schemas.microsoft.com/office/drawing/2014/main" id="{B43C3117-8DF9-AB32-9C25-AE7EEB311F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 name="Google Shape;468;p12">
                  <a:extLst>
                    <a:ext uri="{FF2B5EF4-FFF2-40B4-BE49-F238E27FC236}">
                      <a16:creationId xmlns:a16="http://schemas.microsoft.com/office/drawing/2014/main" id="{81E77F80-CE07-D91C-AD48-763CADD7E4B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69;p12">
                <a:extLst>
                  <a:ext uri="{FF2B5EF4-FFF2-40B4-BE49-F238E27FC236}">
                    <a16:creationId xmlns:a16="http://schemas.microsoft.com/office/drawing/2014/main" id="{A43958F0-3240-47BA-72DD-4DA03D3B48AA}"/>
                  </a:ext>
                </a:extLst>
              </p:cNvPr>
              <p:cNvGrpSpPr/>
              <p:nvPr/>
            </p:nvGrpSpPr>
            <p:grpSpPr>
              <a:xfrm rot="-5400000">
                <a:off x="1229146" y="2350946"/>
                <a:ext cx="119575" cy="612586"/>
                <a:chOff x="2244455" y="772894"/>
                <a:chExt cx="94658" cy="485003"/>
              </a:xfrm>
            </p:grpSpPr>
            <p:sp>
              <p:nvSpPr>
                <p:cNvPr id="34" name="Google Shape;470;p12">
                  <a:extLst>
                    <a:ext uri="{FF2B5EF4-FFF2-40B4-BE49-F238E27FC236}">
                      <a16:creationId xmlns:a16="http://schemas.microsoft.com/office/drawing/2014/main" id="{E09BD0F7-71FB-8E11-3519-24C09A6BDA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 name="Google Shape;471;p12">
                  <a:extLst>
                    <a:ext uri="{FF2B5EF4-FFF2-40B4-BE49-F238E27FC236}">
                      <a16:creationId xmlns:a16="http://schemas.microsoft.com/office/drawing/2014/main" id="{6EFACA76-1DF3-118A-67A7-95527E61E25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2;p12">
                <a:extLst>
                  <a:ext uri="{FF2B5EF4-FFF2-40B4-BE49-F238E27FC236}">
                    <a16:creationId xmlns:a16="http://schemas.microsoft.com/office/drawing/2014/main" id="{88C59534-EBE2-2F7E-05C9-5ED8D2673588}"/>
                  </a:ext>
                </a:extLst>
              </p:cNvPr>
              <p:cNvGrpSpPr/>
              <p:nvPr/>
            </p:nvGrpSpPr>
            <p:grpSpPr>
              <a:xfrm rot="-5400000">
                <a:off x="1229146" y="1892893"/>
                <a:ext cx="119575" cy="612586"/>
                <a:chOff x="2244455" y="772894"/>
                <a:chExt cx="94658" cy="485003"/>
              </a:xfrm>
            </p:grpSpPr>
            <p:sp>
              <p:nvSpPr>
                <p:cNvPr id="32" name="Google Shape;473;p12">
                  <a:extLst>
                    <a:ext uri="{FF2B5EF4-FFF2-40B4-BE49-F238E27FC236}">
                      <a16:creationId xmlns:a16="http://schemas.microsoft.com/office/drawing/2014/main" id="{B7D9D25D-BC56-2C4B-72CF-981E22A720F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 name="Google Shape;474;p12">
                  <a:extLst>
                    <a:ext uri="{FF2B5EF4-FFF2-40B4-BE49-F238E27FC236}">
                      <a16:creationId xmlns:a16="http://schemas.microsoft.com/office/drawing/2014/main" id="{11A57E5A-DE5C-7AFD-1695-C930AC6349C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9" name="Google Shape;475;p12">
                <a:extLst>
                  <a:ext uri="{FF2B5EF4-FFF2-40B4-BE49-F238E27FC236}">
                    <a16:creationId xmlns:a16="http://schemas.microsoft.com/office/drawing/2014/main" id="{B0A5049C-7576-EB20-584F-D7C114FCD4C5}"/>
                  </a:ext>
                </a:extLst>
              </p:cNvPr>
              <p:cNvGrpSpPr/>
              <p:nvPr/>
            </p:nvGrpSpPr>
            <p:grpSpPr>
              <a:xfrm rot="-5400000">
                <a:off x="1229146" y="1434840"/>
                <a:ext cx="119575" cy="612586"/>
                <a:chOff x="2244455" y="772894"/>
                <a:chExt cx="94658" cy="485003"/>
              </a:xfrm>
            </p:grpSpPr>
            <p:sp>
              <p:nvSpPr>
                <p:cNvPr id="30" name="Google Shape;476;p12">
                  <a:extLst>
                    <a:ext uri="{FF2B5EF4-FFF2-40B4-BE49-F238E27FC236}">
                      <a16:creationId xmlns:a16="http://schemas.microsoft.com/office/drawing/2014/main" id="{A8F62022-F190-99A7-5256-641D3A042D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1" name="Google Shape;477;p12">
                  <a:extLst>
                    <a:ext uri="{FF2B5EF4-FFF2-40B4-BE49-F238E27FC236}">
                      <a16:creationId xmlns:a16="http://schemas.microsoft.com/office/drawing/2014/main" id="{11590DDC-6CE8-53CC-9BC3-88781FB54C2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80" name="Google Shape;478;p12">
            <a:extLst>
              <a:ext uri="{FF2B5EF4-FFF2-40B4-BE49-F238E27FC236}">
                <a16:creationId xmlns:a16="http://schemas.microsoft.com/office/drawing/2014/main" id="{BE64560B-CAA0-D2E7-330B-F0F5E0E9BCC8}"/>
              </a:ext>
            </a:extLst>
          </p:cNvPr>
          <p:cNvSpPr txBox="1"/>
          <p:nvPr/>
        </p:nvSpPr>
        <p:spPr>
          <a:xfrm>
            <a:off x="2042915" y="1962017"/>
            <a:ext cx="8326988" cy="1292621"/>
          </a:xfrm>
          <a:prstGeom prst="rect">
            <a:avLst/>
          </a:prstGeom>
          <a:noFill/>
          <a:ln>
            <a:noFill/>
          </a:ln>
        </p:spPr>
        <p:txBody>
          <a:bodyPr spcFirstLastPara="1" wrap="square" lIns="91425" tIns="45700" rIns="91425" bIns="45700" anchor="t" anchorCtr="0">
            <a:spAutoFit/>
          </a:bodyPr>
          <a:lstStyle/>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Multithreading là quá trình thực thi nhiều luồng cùng lúc trong một chương trình. Điều này rất hữu ích để thực hiện các tác vụ nặng như tính toán hoặc xử lý I/O mà không làm nghẽn chương trình</a:t>
            </a:r>
          </a:p>
        </p:txBody>
      </p:sp>
    </p:spTree>
    <p:extLst>
      <p:ext uri="{BB962C8B-B14F-4D97-AF65-F5344CB8AC3E}">
        <p14:creationId xmlns:p14="http://schemas.microsoft.com/office/powerpoint/2010/main" val="104244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71621" y="1165089"/>
            <a:ext cx="6905838" cy="523220"/>
          </a:xfrm>
          <a:prstGeom prst="rect">
            <a:avLst/>
          </a:prstGeom>
          <a:noFill/>
        </p:spPr>
        <p:txBody>
          <a:bodyPr wrap="square" rtlCol="0">
            <a:spAutoFit/>
          </a:bodyPr>
          <a:lstStyle/>
          <a:p>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Thread +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MultiThreading</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 name="Google Shape;413;p12">
            <a:extLst>
              <a:ext uri="{FF2B5EF4-FFF2-40B4-BE49-F238E27FC236}">
                <a16:creationId xmlns:a16="http://schemas.microsoft.com/office/drawing/2014/main" id="{84A4B568-961B-11CE-3845-BCAC6885190A}"/>
              </a:ext>
            </a:extLst>
          </p:cNvPr>
          <p:cNvGrpSpPr/>
          <p:nvPr/>
        </p:nvGrpSpPr>
        <p:grpSpPr>
          <a:xfrm>
            <a:off x="1440930" y="1858359"/>
            <a:ext cx="8967830" cy="4222010"/>
            <a:chOff x="982640" y="1286614"/>
            <a:chExt cx="10081118" cy="5023499"/>
          </a:xfrm>
        </p:grpSpPr>
        <p:sp>
          <p:nvSpPr>
            <p:cNvPr id="3" name="Google Shape;414;p12">
              <a:extLst>
                <a:ext uri="{FF2B5EF4-FFF2-40B4-BE49-F238E27FC236}">
                  <a16:creationId xmlns:a16="http://schemas.microsoft.com/office/drawing/2014/main" id="{8CDDE1D3-4397-A9AA-5E60-3EFFCCEBF586}"/>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F7F8E0FB-B91F-F077-C524-DCDD59E20C1D}"/>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40275E5B-0EE9-7993-A3A5-FB9865BC4AE9}"/>
                </a:ext>
              </a:extLst>
            </p:cNvPr>
            <p:cNvGrpSpPr/>
            <p:nvPr/>
          </p:nvGrpSpPr>
          <p:grpSpPr>
            <a:xfrm>
              <a:off x="982640" y="1596963"/>
              <a:ext cx="751226" cy="4402810"/>
              <a:chOff x="982640" y="1596963"/>
              <a:chExt cx="751226" cy="4402810"/>
            </a:xfrm>
          </p:grpSpPr>
          <p:grpSp>
            <p:nvGrpSpPr>
              <p:cNvPr id="19" name="Google Shape;417;p12">
                <a:extLst>
                  <a:ext uri="{FF2B5EF4-FFF2-40B4-BE49-F238E27FC236}">
                    <a16:creationId xmlns:a16="http://schemas.microsoft.com/office/drawing/2014/main" id="{7CE1B92C-EEF0-2816-D62D-0E06CF4F7D31}"/>
                  </a:ext>
                </a:extLst>
              </p:cNvPr>
              <p:cNvGrpSpPr/>
              <p:nvPr/>
            </p:nvGrpSpPr>
            <p:grpSpPr>
              <a:xfrm rot="-5400000">
                <a:off x="-615716" y="3650191"/>
                <a:ext cx="4402810" cy="296354"/>
                <a:chOff x="2149635" y="1165383"/>
                <a:chExt cx="3485831" cy="234634"/>
              </a:xfrm>
            </p:grpSpPr>
            <p:grpSp>
              <p:nvGrpSpPr>
                <p:cNvPr id="50" name="Google Shape;418;p12">
                  <a:extLst>
                    <a:ext uri="{FF2B5EF4-FFF2-40B4-BE49-F238E27FC236}">
                      <a16:creationId xmlns:a16="http://schemas.microsoft.com/office/drawing/2014/main" id="{7090B326-3262-0992-E82E-F8B104AC8A52}"/>
                    </a:ext>
                  </a:extLst>
                </p:cNvPr>
                <p:cNvGrpSpPr/>
                <p:nvPr/>
              </p:nvGrpSpPr>
              <p:grpSpPr>
                <a:xfrm>
                  <a:off x="2149635" y="1165385"/>
                  <a:ext cx="234632" cy="234632"/>
                  <a:chOff x="2483014" y="1114427"/>
                  <a:chExt cx="209550" cy="209550"/>
                </a:xfrm>
              </p:grpSpPr>
              <p:sp>
                <p:nvSpPr>
                  <p:cNvPr id="78" name="Google Shape;419;p12">
                    <a:extLst>
                      <a:ext uri="{FF2B5EF4-FFF2-40B4-BE49-F238E27FC236}">
                        <a16:creationId xmlns:a16="http://schemas.microsoft.com/office/drawing/2014/main" id="{2F38A1B1-84BF-CFB9-35D9-9CD060A1E8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9" name="Google Shape;420;p12">
                    <a:extLst>
                      <a:ext uri="{FF2B5EF4-FFF2-40B4-BE49-F238E27FC236}">
                        <a16:creationId xmlns:a16="http://schemas.microsoft.com/office/drawing/2014/main" id="{231C7767-59DB-51BE-1400-6DD2FFC4F66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 name="Google Shape;421;p12">
                  <a:extLst>
                    <a:ext uri="{FF2B5EF4-FFF2-40B4-BE49-F238E27FC236}">
                      <a16:creationId xmlns:a16="http://schemas.microsoft.com/office/drawing/2014/main" id="{67919250-1437-2188-6F08-9D36F49015C6}"/>
                    </a:ext>
                  </a:extLst>
                </p:cNvPr>
                <p:cNvGrpSpPr/>
                <p:nvPr/>
              </p:nvGrpSpPr>
              <p:grpSpPr>
                <a:xfrm>
                  <a:off x="2510880" y="1165385"/>
                  <a:ext cx="234632" cy="234632"/>
                  <a:chOff x="2483014" y="1114427"/>
                  <a:chExt cx="209550" cy="209550"/>
                </a:xfrm>
              </p:grpSpPr>
              <p:sp>
                <p:nvSpPr>
                  <p:cNvPr id="76" name="Google Shape;422;p12">
                    <a:extLst>
                      <a:ext uri="{FF2B5EF4-FFF2-40B4-BE49-F238E27FC236}">
                        <a16:creationId xmlns:a16="http://schemas.microsoft.com/office/drawing/2014/main" id="{3608AECD-D91F-8F34-C2D7-D8E5735380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7" name="Google Shape;423;p12">
                    <a:extLst>
                      <a:ext uri="{FF2B5EF4-FFF2-40B4-BE49-F238E27FC236}">
                        <a16:creationId xmlns:a16="http://schemas.microsoft.com/office/drawing/2014/main" id="{6D12A53C-D55C-0AA1-36C0-4B6F4E51A77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 name="Google Shape;424;p12">
                  <a:extLst>
                    <a:ext uri="{FF2B5EF4-FFF2-40B4-BE49-F238E27FC236}">
                      <a16:creationId xmlns:a16="http://schemas.microsoft.com/office/drawing/2014/main" id="{19AACA9E-1F1A-462F-3B41-8586877A277C}"/>
                    </a:ext>
                  </a:extLst>
                </p:cNvPr>
                <p:cNvGrpSpPr/>
                <p:nvPr/>
              </p:nvGrpSpPr>
              <p:grpSpPr>
                <a:xfrm>
                  <a:off x="2872124" y="1165385"/>
                  <a:ext cx="234632" cy="234632"/>
                  <a:chOff x="2483014" y="1114427"/>
                  <a:chExt cx="209550" cy="209550"/>
                </a:xfrm>
              </p:grpSpPr>
              <p:sp>
                <p:nvSpPr>
                  <p:cNvPr id="74" name="Google Shape;425;p12">
                    <a:extLst>
                      <a:ext uri="{FF2B5EF4-FFF2-40B4-BE49-F238E27FC236}">
                        <a16:creationId xmlns:a16="http://schemas.microsoft.com/office/drawing/2014/main" id="{01166ECB-D337-0622-1DB2-080CE97C7CA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5" name="Google Shape;426;p12">
                    <a:extLst>
                      <a:ext uri="{FF2B5EF4-FFF2-40B4-BE49-F238E27FC236}">
                        <a16:creationId xmlns:a16="http://schemas.microsoft.com/office/drawing/2014/main" id="{D07523EE-19FA-3324-D716-964FEF75CE0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3" name="Google Shape;427;p12">
                  <a:extLst>
                    <a:ext uri="{FF2B5EF4-FFF2-40B4-BE49-F238E27FC236}">
                      <a16:creationId xmlns:a16="http://schemas.microsoft.com/office/drawing/2014/main" id="{C6C987BE-C6B2-5021-0B3C-A9F0B6994C87}"/>
                    </a:ext>
                  </a:extLst>
                </p:cNvPr>
                <p:cNvGrpSpPr/>
                <p:nvPr/>
              </p:nvGrpSpPr>
              <p:grpSpPr>
                <a:xfrm>
                  <a:off x="3233369" y="1165385"/>
                  <a:ext cx="234632" cy="234632"/>
                  <a:chOff x="2483014" y="1114427"/>
                  <a:chExt cx="209550" cy="209550"/>
                </a:xfrm>
              </p:grpSpPr>
              <p:sp>
                <p:nvSpPr>
                  <p:cNvPr id="72" name="Google Shape;428;p12">
                    <a:extLst>
                      <a:ext uri="{FF2B5EF4-FFF2-40B4-BE49-F238E27FC236}">
                        <a16:creationId xmlns:a16="http://schemas.microsoft.com/office/drawing/2014/main" id="{DBBDF985-BFCA-6C07-2EBE-BB627F4B34FD}"/>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3" name="Google Shape;429;p12">
                    <a:extLst>
                      <a:ext uri="{FF2B5EF4-FFF2-40B4-BE49-F238E27FC236}">
                        <a16:creationId xmlns:a16="http://schemas.microsoft.com/office/drawing/2014/main" id="{59D3FB00-BF46-D935-649B-B0196AAC1EF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4" name="Google Shape;430;p12">
                  <a:extLst>
                    <a:ext uri="{FF2B5EF4-FFF2-40B4-BE49-F238E27FC236}">
                      <a16:creationId xmlns:a16="http://schemas.microsoft.com/office/drawing/2014/main" id="{037CFAC2-8C65-1B2C-8A5E-527021CC6833}"/>
                    </a:ext>
                  </a:extLst>
                </p:cNvPr>
                <p:cNvGrpSpPr/>
                <p:nvPr/>
              </p:nvGrpSpPr>
              <p:grpSpPr>
                <a:xfrm>
                  <a:off x="3594615" y="1165383"/>
                  <a:ext cx="234632" cy="234632"/>
                  <a:chOff x="2483014" y="1114427"/>
                  <a:chExt cx="209550" cy="209550"/>
                </a:xfrm>
              </p:grpSpPr>
              <p:sp>
                <p:nvSpPr>
                  <p:cNvPr id="70" name="Google Shape;431;p12">
                    <a:extLst>
                      <a:ext uri="{FF2B5EF4-FFF2-40B4-BE49-F238E27FC236}">
                        <a16:creationId xmlns:a16="http://schemas.microsoft.com/office/drawing/2014/main" id="{A7F9D97D-F85A-D165-277C-EE6CEF35125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1" name="Google Shape;432;p12">
                    <a:extLst>
                      <a:ext uri="{FF2B5EF4-FFF2-40B4-BE49-F238E27FC236}">
                        <a16:creationId xmlns:a16="http://schemas.microsoft.com/office/drawing/2014/main" id="{E405CF65-1E96-AB8F-8D30-FAF66F81D91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5" name="Google Shape;433;p12">
                  <a:extLst>
                    <a:ext uri="{FF2B5EF4-FFF2-40B4-BE49-F238E27FC236}">
                      <a16:creationId xmlns:a16="http://schemas.microsoft.com/office/drawing/2014/main" id="{7F6E3678-A275-BA2C-B10D-08EF63182899}"/>
                    </a:ext>
                  </a:extLst>
                </p:cNvPr>
                <p:cNvGrpSpPr/>
                <p:nvPr/>
              </p:nvGrpSpPr>
              <p:grpSpPr>
                <a:xfrm>
                  <a:off x="3955858" y="1165384"/>
                  <a:ext cx="234632" cy="234632"/>
                  <a:chOff x="2483014" y="1114427"/>
                  <a:chExt cx="209550" cy="209550"/>
                </a:xfrm>
              </p:grpSpPr>
              <p:sp>
                <p:nvSpPr>
                  <p:cNvPr id="68" name="Google Shape;434;p12">
                    <a:extLst>
                      <a:ext uri="{FF2B5EF4-FFF2-40B4-BE49-F238E27FC236}">
                        <a16:creationId xmlns:a16="http://schemas.microsoft.com/office/drawing/2014/main" id="{CC7BCA6E-BAAF-99C7-56CB-89618C4F2F6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9" name="Google Shape;435;p12">
                    <a:extLst>
                      <a:ext uri="{FF2B5EF4-FFF2-40B4-BE49-F238E27FC236}">
                        <a16:creationId xmlns:a16="http://schemas.microsoft.com/office/drawing/2014/main" id="{F6ECFD1A-66EE-E90E-6F92-0DED370D6B7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6" name="Google Shape;436;p12">
                  <a:extLst>
                    <a:ext uri="{FF2B5EF4-FFF2-40B4-BE49-F238E27FC236}">
                      <a16:creationId xmlns:a16="http://schemas.microsoft.com/office/drawing/2014/main" id="{A92DE32D-3B82-C8FE-BAB2-3A61DEC21DC7}"/>
                    </a:ext>
                  </a:extLst>
                </p:cNvPr>
                <p:cNvGrpSpPr/>
                <p:nvPr/>
              </p:nvGrpSpPr>
              <p:grpSpPr>
                <a:xfrm>
                  <a:off x="4317103" y="1165384"/>
                  <a:ext cx="234632" cy="234632"/>
                  <a:chOff x="2483014" y="1114427"/>
                  <a:chExt cx="209550" cy="209550"/>
                </a:xfrm>
              </p:grpSpPr>
              <p:sp>
                <p:nvSpPr>
                  <p:cNvPr id="66" name="Google Shape;437;p12">
                    <a:extLst>
                      <a:ext uri="{FF2B5EF4-FFF2-40B4-BE49-F238E27FC236}">
                        <a16:creationId xmlns:a16="http://schemas.microsoft.com/office/drawing/2014/main" id="{6A1CBFD8-54A4-F9A9-6A0F-CFAD986B6E6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7" name="Google Shape;438;p12">
                    <a:extLst>
                      <a:ext uri="{FF2B5EF4-FFF2-40B4-BE49-F238E27FC236}">
                        <a16:creationId xmlns:a16="http://schemas.microsoft.com/office/drawing/2014/main" id="{EC0F9BC9-3573-3B84-E173-320B1BBD250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7" name="Google Shape;439;p12">
                  <a:extLst>
                    <a:ext uri="{FF2B5EF4-FFF2-40B4-BE49-F238E27FC236}">
                      <a16:creationId xmlns:a16="http://schemas.microsoft.com/office/drawing/2014/main" id="{15988608-A28C-7348-3967-21879B00C689}"/>
                    </a:ext>
                  </a:extLst>
                </p:cNvPr>
                <p:cNvGrpSpPr/>
                <p:nvPr/>
              </p:nvGrpSpPr>
              <p:grpSpPr>
                <a:xfrm>
                  <a:off x="4678347" y="1165384"/>
                  <a:ext cx="234632" cy="234632"/>
                  <a:chOff x="2483014" y="1114427"/>
                  <a:chExt cx="209550" cy="209550"/>
                </a:xfrm>
              </p:grpSpPr>
              <p:sp>
                <p:nvSpPr>
                  <p:cNvPr id="64" name="Google Shape;440;p12">
                    <a:extLst>
                      <a:ext uri="{FF2B5EF4-FFF2-40B4-BE49-F238E27FC236}">
                        <a16:creationId xmlns:a16="http://schemas.microsoft.com/office/drawing/2014/main" id="{446C62B8-5544-9F8B-19D6-39C50B080AE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5" name="Google Shape;441;p12">
                    <a:extLst>
                      <a:ext uri="{FF2B5EF4-FFF2-40B4-BE49-F238E27FC236}">
                        <a16:creationId xmlns:a16="http://schemas.microsoft.com/office/drawing/2014/main" id="{64A9EF6C-80A4-C1FF-5FBB-CD3D59E0428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8" name="Google Shape;442;p12">
                  <a:extLst>
                    <a:ext uri="{FF2B5EF4-FFF2-40B4-BE49-F238E27FC236}">
                      <a16:creationId xmlns:a16="http://schemas.microsoft.com/office/drawing/2014/main" id="{E7A54DC0-0136-D715-3CFC-226E9E9D49B7}"/>
                    </a:ext>
                  </a:extLst>
                </p:cNvPr>
                <p:cNvGrpSpPr/>
                <p:nvPr/>
              </p:nvGrpSpPr>
              <p:grpSpPr>
                <a:xfrm>
                  <a:off x="5039590" y="1165384"/>
                  <a:ext cx="234632" cy="234632"/>
                  <a:chOff x="2483014" y="1114427"/>
                  <a:chExt cx="209550" cy="209550"/>
                </a:xfrm>
              </p:grpSpPr>
              <p:sp>
                <p:nvSpPr>
                  <p:cNvPr id="62" name="Google Shape;443;p12">
                    <a:extLst>
                      <a:ext uri="{FF2B5EF4-FFF2-40B4-BE49-F238E27FC236}">
                        <a16:creationId xmlns:a16="http://schemas.microsoft.com/office/drawing/2014/main" id="{30158F94-1CC9-81B7-496C-54BFCB35D79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3" name="Google Shape;444;p12">
                    <a:extLst>
                      <a:ext uri="{FF2B5EF4-FFF2-40B4-BE49-F238E27FC236}">
                        <a16:creationId xmlns:a16="http://schemas.microsoft.com/office/drawing/2014/main" id="{FC773D98-AF38-2156-4690-EC3B22516DA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9" name="Google Shape;445;p12">
                  <a:extLst>
                    <a:ext uri="{FF2B5EF4-FFF2-40B4-BE49-F238E27FC236}">
                      <a16:creationId xmlns:a16="http://schemas.microsoft.com/office/drawing/2014/main" id="{5D47D4FE-9E39-CB12-0AB8-D80889628E35}"/>
                    </a:ext>
                  </a:extLst>
                </p:cNvPr>
                <p:cNvGrpSpPr/>
                <p:nvPr/>
              </p:nvGrpSpPr>
              <p:grpSpPr>
                <a:xfrm>
                  <a:off x="5400834" y="1165384"/>
                  <a:ext cx="234632" cy="234632"/>
                  <a:chOff x="2483014" y="1114427"/>
                  <a:chExt cx="209550" cy="209550"/>
                </a:xfrm>
              </p:grpSpPr>
              <p:sp>
                <p:nvSpPr>
                  <p:cNvPr id="60" name="Google Shape;446;p12">
                    <a:extLst>
                      <a:ext uri="{FF2B5EF4-FFF2-40B4-BE49-F238E27FC236}">
                        <a16:creationId xmlns:a16="http://schemas.microsoft.com/office/drawing/2014/main" id="{C7742867-1639-835A-4D16-27143F220E3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1" name="Google Shape;447;p12">
                    <a:extLst>
                      <a:ext uri="{FF2B5EF4-FFF2-40B4-BE49-F238E27FC236}">
                        <a16:creationId xmlns:a16="http://schemas.microsoft.com/office/drawing/2014/main" id="{9DE5182D-A6C7-6F35-47CC-D7891892C28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20" name="Google Shape;448;p12">
                <a:extLst>
                  <a:ext uri="{FF2B5EF4-FFF2-40B4-BE49-F238E27FC236}">
                    <a16:creationId xmlns:a16="http://schemas.microsoft.com/office/drawing/2014/main" id="{1629B940-DAFC-5279-F788-B87A615578A4}"/>
                  </a:ext>
                </a:extLst>
              </p:cNvPr>
              <p:cNvGrpSpPr/>
              <p:nvPr/>
            </p:nvGrpSpPr>
            <p:grpSpPr>
              <a:xfrm rot="-5400000">
                <a:off x="1229146" y="5557333"/>
                <a:ext cx="119575" cy="612586"/>
                <a:chOff x="2244455" y="772894"/>
                <a:chExt cx="94658" cy="485003"/>
              </a:xfrm>
            </p:grpSpPr>
            <p:sp>
              <p:nvSpPr>
                <p:cNvPr id="48" name="Google Shape;449;p12">
                  <a:extLst>
                    <a:ext uri="{FF2B5EF4-FFF2-40B4-BE49-F238E27FC236}">
                      <a16:creationId xmlns:a16="http://schemas.microsoft.com/office/drawing/2014/main" id="{03F753BF-45C5-7E71-221F-6BE0A6679F4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9" name="Google Shape;450;p12">
                  <a:extLst>
                    <a:ext uri="{FF2B5EF4-FFF2-40B4-BE49-F238E27FC236}">
                      <a16:creationId xmlns:a16="http://schemas.microsoft.com/office/drawing/2014/main" id="{F3DEE406-A4D3-48D7-CFFE-E09DE182AA4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1;p12">
                <a:extLst>
                  <a:ext uri="{FF2B5EF4-FFF2-40B4-BE49-F238E27FC236}">
                    <a16:creationId xmlns:a16="http://schemas.microsoft.com/office/drawing/2014/main" id="{BC786B31-1365-42D2-28AB-7E48D7E67CC0}"/>
                  </a:ext>
                </a:extLst>
              </p:cNvPr>
              <p:cNvGrpSpPr/>
              <p:nvPr/>
            </p:nvGrpSpPr>
            <p:grpSpPr>
              <a:xfrm rot="-5400000">
                <a:off x="1229146" y="5099277"/>
                <a:ext cx="119575" cy="612586"/>
                <a:chOff x="2244455" y="772894"/>
                <a:chExt cx="94658" cy="485003"/>
              </a:xfrm>
            </p:grpSpPr>
            <p:sp>
              <p:nvSpPr>
                <p:cNvPr id="46" name="Google Shape;452;p12">
                  <a:extLst>
                    <a:ext uri="{FF2B5EF4-FFF2-40B4-BE49-F238E27FC236}">
                      <a16:creationId xmlns:a16="http://schemas.microsoft.com/office/drawing/2014/main" id="{9FBB9D5B-D27C-F38F-9F46-E4A24D86F48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 name="Google Shape;453;p12">
                  <a:extLst>
                    <a:ext uri="{FF2B5EF4-FFF2-40B4-BE49-F238E27FC236}">
                      <a16:creationId xmlns:a16="http://schemas.microsoft.com/office/drawing/2014/main" id="{581F2C96-EEF3-5895-13C6-31FBF65FD2A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4;p12">
                <a:extLst>
                  <a:ext uri="{FF2B5EF4-FFF2-40B4-BE49-F238E27FC236}">
                    <a16:creationId xmlns:a16="http://schemas.microsoft.com/office/drawing/2014/main" id="{28042AE9-44E7-42F1-CDD0-C127006D1D6D}"/>
                  </a:ext>
                </a:extLst>
              </p:cNvPr>
              <p:cNvGrpSpPr/>
              <p:nvPr/>
            </p:nvGrpSpPr>
            <p:grpSpPr>
              <a:xfrm rot="-5400000">
                <a:off x="1229146" y="4641222"/>
                <a:ext cx="119575" cy="612586"/>
                <a:chOff x="2244455" y="772894"/>
                <a:chExt cx="94658" cy="485003"/>
              </a:xfrm>
            </p:grpSpPr>
            <p:sp>
              <p:nvSpPr>
                <p:cNvPr id="44" name="Google Shape;455;p12">
                  <a:extLst>
                    <a:ext uri="{FF2B5EF4-FFF2-40B4-BE49-F238E27FC236}">
                      <a16:creationId xmlns:a16="http://schemas.microsoft.com/office/drawing/2014/main" id="{6D2925AD-AB86-1FA3-E825-470C3595FDF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 name="Google Shape;456;p12">
                  <a:extLst>
                    <a:ext uri="{FF2B5EF4-FFF2-40B4-BE49-F238E27FC236}">
                      <a16:creationId xmlns:a16="http://schemas.microsoft.com/office/drawing/2014/main" id="{A83BDC5C-32B8-0490-EEB2-214BD7D7C08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57;p12">
                <a:extLst>
                  <a:ext uri="{FF2B5EF4-FFF2-40B4-BE49-F238E27FC236}">
                    <a16:creationId xmlns:a16="http://schemas.microsoft.com/office/drawing/2014/main" id="{026BAFCA-AE0A-59B6-5950-00F412C62E62}"/>
                  </a:ext>
                </a:extLst>
              </p:cNvPr>
              <p:cNvGrpSpPr/>
              <p:nvPr/>
            </p:nvGrpSpPr>
            <p:grpSpPr>
              <a:xfrm rot="-5400000">
                <a:off x="1229146" y="4183167"/>
                <a:ext cx="119575" cy="612586"/>
                <a:chOff x="2244455" y="772894"/>
                <a:chExt cx="94658" cy="485003"/>
              </a:xfrm>
            </p:grpSpPr>
            <p:sp>
              <p:nvSpPr>
                <p:cNvPr id="42" name="Google Shape;458;p12">
                  <a:extLst>
                    <a:ext uri="{FF2B5EF4-FFF2-40B4-BE49-F238E27FC236}">
                      <a16:creationId xmlns:a16="http://schemas.microsoft.com/office/drawing/2014/main" id="{30259D94-CFF9-0B70-ED06-61347862021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 name="Google Shape;459;p12">
                  <a:extLst>
                    <a:ext uri="{FF2B5EF4-FFF2-40B4-BE49-F238E27FC236}">
                      <a16:creationId xmlns:a16="http://schemas.microsoft.com/office/drawing/2014/main" id="{853B088F-92F3-D8E1-3B2D-5D208A859A1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0;p12">
                <a:extLst>
                  <a:ext uri="{FF2B5EF4-FFF2-40B4-BE49-F238E27FC236}">
                    <a16:creationId xmlns:a16="http://schemas.microsoft.com/office/drawing/2014/main" id="{9163089E-E53C-D08C-6824-AEDE8D3A955C}"/>
                  </a:ext>
                </a:extLst>
              </p:cNvPr>
              <p:cNvGrpSpPr/>
              <p:nvPr/>
            </p:nvGrpSpPr>
            <p:grpSpPr>
              <a:xfrm rot="-5400000">
                <a:off x="1229146" y="3725113"/>
                <a:ext cx="119575" cy="612586"/>
                <a:chOff x="2244455" y="772894"/>
                <a:chExt cx="94658" cy="485003"/>
              </a:xfrm>
            </p:grpSpPr>
            <p:sp>
              <p:nvSpPr>
                <p:cNvPr id="40" name="Google Shape;461;p12">
                  <a:extLst>
                    <a:ext uri="{FF2B5EF4-FFF2-40B4-BE49-F238E27FC236}">
                      <a16:creationId xmlns:a16="http://schemas.microsoft.com/office/drawing/2014/main" id="{55F55BCA-576E-7AC0-8BED-658A31C8D40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 name="Google Shape;462;p12">
                  <a:extLst>
                    <a:ext uri="{FF2B5EF4-FFF2-40B4-BE49-F238E27FC236}">
                      <a16:creationId xmlns:a16="http://schemas.microsoft.com/office/drawing/2014/main" id="{7C9AF225-F839-0403-C7E0-716CFDE023E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3;p12">
                <a:extLst>
                  <a:ext uri="{FF2B5EF4-FFF2-40B4-BE49-F238E27FC236}">
                    <a16:creationId xmlns:a16="http://schemas.microsoft.com/office/drawing/2014/main" id="{FB75221C-8C89-21E7-E9E0-3B00848AD4A7}"/>
                  </a:ext>
                </a:extLst>
              </p:cNvPr>
              <p:cNvGrpSpPr/>
              <p:nvPr/>
            </p:nvGrpSpPr>
            <p:grpSpPr>
              <a:xfrm rot="-5400000">
                <a:off x="1229146" y="3267055"/>
                <a:ext cx="119575" cy="612586"/>
                <a:chOff x="2244455" y="772894"/>
                <a:chExt cx="94658" cy="485003"/>
              </a:xfrm>
            </p:grpSpPr>
            <p:sp>
              <p:nvSpPr>
                <p:cNvPr id="38" name="Google Shape;464;p12">
                  <a:extLst>
                    <a:ext uri="{FF2B5EF4-FFF2-40B4-BE49-F238E27FC236}">
                      <a16:creationId xmlns:a16="http://schemas.microsoft.com/office/drawing/2014/main" id="{C301F822-1938-2828-C339-9794B8C2B0F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 name="Google Shape;465;p12">
                  <a:extLst>
                    <a:ext uri="{FF2B5EF4-FFF2-40B4-BE49-F238E27FC236}">
                      <a16:creationId xmlns:a16="http://schemas.microsoft.com/office/drawing/2014/main" id="{886F37A3-727A-2704-02C1-35EA77DC010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6;p12">
                <a:extLst>
                  <a:ext uri="{FF2B5EF4-FFF2-40B4-BE49-F238E27FC236}">
                    <a16:creationId xmlns:a16="http://schemas.microsoft.com/office/drawing/2014/main" id="{66E9DBB7-A196-E09F-F551-FF2E59B2767D}"/>
                  </a:ext>
                </a:extLst>
              </p:cNvPr>
              <p:cNvGrpSpPr/>
              <p:nvPr/>
            </p:nvGrpSpPr>
            <p:grpSpPr>
              <a:xfrm rot="-5400000">
                <a:off x="1229145" y="2808999"/>
                <a:ext cx="119575" cy="612586"/>
                <a:chOff x="2244455" y="772894"/>
                <a:chExt cx="94658" cy="485003"/>
              </a:xfrm>
            </p:grpSpPr>
            <p:sp>
              <p:nvSpPr>
                <p:cNvPr id="36" name="Google Shape;467;p12">
                  <a:extLst>
                    <a:ext uri="{FF2B5EF4-FFF2-40B4-BE49-F238E27FC236}">
                      <a16:creationId xmlns:a16="http://schemas.microsoft.com/office/drawing/2014/main" id="{B43C3117-8DF9-AB32-9C25-AE7EEB311F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 name="Google Shape;468;p12">
                  <a:extLst>
                    <a:ext uri="{FF2B5EF4-FFF2-40B4-BE49-F238E27FC236}">
                      <a16:creationId xmlns:a16="http://schemas.microsoft.com/office/drawing/2014/main" id="{81E77F80-CE07-D91C-AD48-763CADD7E4B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69;p12">
                <a:extLst>
                  <a:ext uri="{FF2B5EF4-FFF2-40B4-BE49-F238E27FC236}">
                    <a16:creationId xmlns:a16="http://schemas.microsoft.com/office/drawing/2014/main" id="{A43958F0-3240-47BA-72DD-4DA03D3B48AA}"/>
                  </a:ext>
                </a:extLst>
              </p:cNvPr>
              <p:cNvGrpSpPr/>
              <p:nvPr/>
            </p:nvGrpSpPr>
            <p:grpSpPr>
              <a:xfrm rot="-5400000">
                <a:off x="1229146" y="2350946"/>
                <a:ext cx="119575" cy="612586"/>
                <a:chOff x="2244455" y="772894"/>
                <a:chExt cx="94658" cy="485003"/>
              </a:xfrm>
            </p:grpSpPr>
            <p:sp>
              <p:nvSpPr>
                <p:cNvPr id="34" name="Google Shape;470;p12">
                  <a:extLst>
                    <a:ext uri="{FF2B5EF4-FFF2-40B4-BE49-F238E27FC236}">
                      <a16:creationId xmlns:a16="http://schemas.microsoft.com/office/drawing/2014/main" id="{E09BD0F7-71FB-8E11-3519-24C09A6BDA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 name="Google Shape;471;p12">
                  <a:extLst>
                    <a:ext uri="{FF2B5EF4-FFF2-40B4-BE49-F238E27FC236}">
                      <a16:creationId xmlns:a16="http://schemas.microsoft.com/office/drawing/2014/main" id="{6EFACA76-1DF3-118A-67A7-95527E61E25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2;p12">
                <a:extLst>
                  <a:ext uri="{FF2B5EF4-FFF2-40B4-BE49-F238E27FC236}">
                    <a16:creationId xmlns:a16="http://schemas.microsoft.com/office/drawing/2014/main" id="{88C59534-EBE2-2F7E-05C9-5ED8D2673588}"/>
                  </a:ext>
                </a:extLst>
              </p:cNvPr>
              <p:cNvGrpSpPr/>
              <p:nvPr/>
            </p:nvGrpSpPr>
            <p:grpSpPr>
              <a:xfrm rot="-5400000">
                <a:off x="1229146" y="1892893"/>
                <a:ext cx="119575" cy="612586"/>
                <a:chOff x="2244455" y="772894"/>
                <a:chExt cx="94658" cy="485003"/>
              </a:xfrm>
            </p:grpSpPr>
            <p:sp>
              <p:nvSpPr>
                <p:cNvPr id="32" name="Google Shape;473;p12">
                  <a:extLst>
                    <a:ext uri="{FF2B5EF4-FFF2-40B4-BE49-F238E27FC236}">
                      <a16:creationId xmlns:a16="http://schemas.microsoft.com/office/drawing/2014/main" id="{B7D9D25D-BC56-2C4B-72CF-981E22A720F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 name="Google Shape;474;p12">
                  <a:extLst>
                    <a:ext uri="{FF2B5EF4-FFF2-40B4-BE49-F238E27FC236}">
                      <a16:creationId xmlns:a16="http://schemas.microsoft.com/office/drawing/2014/main" id="{11A57E5A-DE5C-7AFD-1695-C930AC6349C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9" name="Google Shape;475;p12">
                <a:extLst>
                  <a:ext uri="{FF2B5EF4-FFF2-40B4-BE49-F238E27FC236}">
                    <a16:creationId xmlns:a16="http://schemas.microsoft.com/office/drawing/2014/main" id="{B0A5049C-7576-EB20-584F-D7C114FCD4C5}"/>
                  </a:ext>
                </a:extLst>
              </p:cNvPr>
              <p:cNvGrpSpPr/>
              <p:nvPr/>
            </p:nvGrpSpPr>
            <p:grpSpPr>
              <a:xfrm rot="-5400000">
                <a:off x="1229146" y="1434840"/>
                <a:ext cx="119575" cy="612586"/>
                <a:chOff x="2244455" y="772894"/>
                <a:chExt cx="94658" cy="485003"/>
              </a:xfrm>
            </p:grpSpPr>
            <p:sp>
              <p:nvSpPr>
                <p:cNvPr id="30" name="Google Shape;476;p12">
                  <a:extLst>
                    <a:ext uri="{FF2B5EF4-FFF2-40B4-BE49-F238E27FC236}">
                      <a16:creationId xmlns:a16="http://schemas.microsoft.com/office/drawing/2014/main" id="{A8F62022-F190-99A7-5256-641D3A042D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1" name="Google Shape;477;p12">
                  <a:extLst>
                    <a:ext uri="{FF2B5EF4-FFF2-40B4-BE49-F238E27FC236}">
                      <a16:creationId xmlns:a16="http://schemas.microsoft.com/office/drawing/2014/main" id="{11590DDC-6CE8-53CC-9BC3-88781FB54C2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80" name="Google Shape;478;p12">
            <a:extLst>
              <a:ext uri="{FF2B5EF4-FFF2-40B4-BE49-F238E27FC236}">
                <a16:creationId xmlns:a16="http://schemas.microsoft.com/office/drawing/2014/main" id="{BE64560B-CAA0-D2E7-330B-F0F5E0E9BCC8}"/>
              </a:ext>
            </a:extLst>
          </p:cNvPr>
          <p:cNvSpPr txBox="1"/>
          <p:nvPr/>
        </p:nvSpPr>
        <p:spPr>
          <a:xfrm>
            <a:off x="2042915" y="1962017"/>
            <a:ext cx="8326988" cy="2893059"/>
          </a:xfrm>
          <a:prstGeom prst="rect">
            <a:avLst/>
          </a:prstGeom>
          <a:noFill/>
          <a:ln>
            <a:noFill/>
          </a:ln>
        </p:spPr>
        <p:txBody>
          <a:bodyPr spcFirstLastPara="1" wrap="square" lIns="91425" tIns="45700" rIns="91425" bIns="45700" anchor="t" anchorCtr="0">
            <a:spAutoFit/>
          </a:bodyPr>
          <a:lstStyle/>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Mỗi Thread trong Java có thể trải qua nhiều trạng thái khác nhau:</a:t>
            </a:r>
          </a:p>
          <a:p>
            <a:pPr marL="177800" lvl="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	NEW: Thread được tạo nhưng chưa chạy.</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RUNNABLE: Thread đang chờ được thực thi hoặc đang thực thi.</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BLOCKED: Thread đang bị khóa, chờ tài nguyên.</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WAITING: Thread đang chờ tín hiệu từ thread khác để tiếp tục.</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TIMED_WAITING: Thread đang chờ trong một khoảng thời gian cụ thể.</a:t>
            </a:r>
            <a:endParaRPr lang="en-US" sz="2000" dirty="0">
              <a:solidFill>
                <a:schemeClr val="dk1"/>
              </a:solidFill>
              <a:latin typeface="Times New Roman"/>
              <a:ea typeface="Times New Roman"/>
              <a:cs typeface="Times New Roman"/>
              <a:sym typeface="Times New Roman"/>
            </a:endParaRP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TERMINATED: Thread đã hoàn thành hoặc bị dừng.</a:t>
            </a:r>
          </a:p>
        </p:txBody>
      </p:sp>
    </p:spTree>
    <p:extLst>
      <p:ext uri="{BB962C8B-B14F-4D97-AF65-F5344CB8AC3E}">
        <p14:creationId xmlns:p14="http://schemas.microsoft.com/office/powerpoint/2010/main" val="291978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71621" y="1165089"/>
            <a:ext cx="6905838" cy="523220"/>
          </a:xfrm>
          <a:prstGeom prst="rect">
            <a:avLst/>
          </a:prstGeom>
          <a:noFill/>
        </p:spPr>
        <p:txBody>
          <a:bodyPr wrap="square" rtlCol="0">
            <a:spAutoFit/>
          </a:bodyPr>
          <a:lstStyle/>
          <a:p>
            <a:r>
              <a:rPr lang="en-US" altLang="zh-CN" sz="2800" b="1" dirty="0">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Thread + </a:t>
            </a:r>
            <a:r>
              <a:rPr lang="en-US" altLang="zh-CN" sz="2800" b="1" dirty="0" err="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MultiThreading</a:t>
            </a:r>
            <a:endParaRPr lang="zh-CN" altLang="en-US" sz="28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 name="Google Shape;413;p12">
            <a:extLst>
              <a:ext uri="{FF2B5EF4-FFF2-40B4-BE49-F238E27FC236}">
                <a16:creationId xmlns:a16="http://schemas.microsoft.com/office/drawing/2014/main" id="{84A4B568-961B-11CE-3845-BCAC6885190A}"/>
              </a:ext>
            </a:extLst>
          </p:cNvPr>
          <p:cNvGrpSpPr/>
          <p:nvPr/>
        </p:nvGrpSpPr>
        <p:grpSpPr>
          <a:xfrm>
            <a:off x="1440930" y="1858359"/>
            <a:ext cx="8967830" cy="4222010"/>
            <a:chOff x="982640" y="1286614"/>
            <a:chExt cx="10081118" cy="5023499"/>
          </a:xfrm>
        </p:grpSpPr>
        <p:sp>
          <p:nvSpPr>
            <p:cNvPr id="3" name="Google Shape;414;p12">
              <a:extLst>
                <a:ext uri="{FF2B5EF4-FFF2-40B4-BE49-F238E27FC236}">
                  <a16:creationId xmlns:a16="http://schemas.microsoft.com/office/drawing/2014/main" id="{8CDDE1D3-4397-A9AA-5E60-3EFFCCEBF586}"/>
                </a:ext>
              </a:extLst>
            </p:cNvPr>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 name="Google Shape;415;p12">
              <a:extLst>
                <a:ext uri="{FF2B5EF4-FFF2-40B4-BE49-F238E27FC236}">
                  <a16:creationId xmlns:a16="http://schemas.microsoft.com/office/drawing/2014/main" id="{F7F8E0FB-B91F-F077-C524-DCDD59E20C1D}"/>
                </a:ext>
              </a:extLst>
            </p:cNvPr>
            <p:cNvSpPr/>
            <p:nvPr/>
          </p:nvSpPr>
          <p:spPr>
            <a:xfrm rot="16200000">
              <a:off x="3786677" y="-963493"/>
              <a:ext cx="4628186"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dirty="0">
                  <a:solidFill>
                    <a:srgbClr val="FFFFFF"/>
                  </a:solidFill>
                  <a:latin typeface="Arial"/>
                  <a:ea typeface="Arial"/>
                  <a:cs typeface="Arial"/>
                  <a:sym typeface="Arial"/>
                </a:rPr>
                <a:t>1. </a:t>
              </a:r>
              <a:endParaRPr sz="1014" dirty="0">
                <a:solidFill>
                  <a:srgbClr val="FFFFFF"/>
                </a:solidFill>
                <a:latin typeface="Arial"/>
                <a:ea typeface="Arial"/>
                <a:cs typeface="Arial"/>
                <a:sym typeface="Arial"/>
              </a:endParaRPr>
            </a:p>
          </p:txBody>
        </p:sp>
        <p:grpSp>
          <p:nvGrpSpPr>
            <p:cNvPr id="6" name="Google Shape;416;p12">
              <a:extLst>
                <a:ext uri="{FF2B5EF4-FFF2-40B4-BE49-F238E27FC236}">
                  <a16:creationId xmlns:a16="http://schemas.microsoft.com/office/drawing/2014/main" id="{40275E5B-0EE9-7993-A3A5-FB9865BC4AE9}"/>
                </a:ext>
              </a:extLst>
            </p:cNvPr>
            <p:cNvGrpSpPr/>
            <p:nvPr/>
          </p:nvGrpSpPr>
          <p:grpSpPr>
            <a:xfrm>
              <a:off x="982640" y="1596963"/>
              <a:ext cx="751226" cy="4402810"/>
              <a:chOff x="982640" y="1596963"/>
              <a:chExt cx="751226" cy="4402810"/>
            </a:xfrm>
          </p:grpSpPr>
          <p:grpSp>
            <p:nvGrpSpPr>
              <p:cNvPr id="19" name="Google Shape;417;p12">
                <a:extLst>
                  <a:ext uri="{FF2B5EF4-FFF2-40B4-BE49-F238E27FC236}">
                    <a16:creationId xmlns:a16="http://schemas.microsoft.com/office/drawing/2014/main" id="{7CE1B92C-EEF0-2816-D62D-0E06CF4F7D31}"/>
                  </a:ext>
                </a:extLst>
              </p:cNvPr>
              <p:cNvGrpSpPr/>
              <p:nvPr/>
            </p:nvGrpSpPr>
            <p:grpSpPr>
              <a:xfrm rot="-5400000">
                <a:off x="-615716" y="3650191"/>
                <a:ext cx="4402810" cy="296354"/>
                <a:chOff x="2149635" y="1165383"/>
                <a:chExt cx="3485831" cy="234634"/>
              </a:xfrm>
            </p:grpSpPr>
            <p:grpSp>
              <p:nvGrpSpPr>
                <p:cNvPr id="50" name="Google Shape;418;p12">
                  <a:extLst>
                    <a:ext uri="{FF2B5EF4-FFF2-40B4-BE49-F238E27FC236}">
                      <a16:creationId xmlns:a16="http://schemas.microsoft.com/office/drawing/2014/main" id="{7090B326-3262-0992-E82E-F8B104AC8A52}"/>
                    </a:ext>
                  </a:extLst>
                </p:cNvPr>
                <p:cNvGrpSpPr/>
                <p:nvPr/>
              </p:nvGrpSpPr>
              <p:grpSpPr>
                <a:xfrm>
                  <a:off x="2149635" y="1165385"/>
                  <a:ext cx="234632" cy="234632"/>
                  <a:chOff x="2483014" y="1114427"/>
                  <a:chExt cx="209550" cy="209550"/>
                </a:xfrm>
              </p:grpSpPr>
              <p:sp>
                <p:nvSpPr>
                  <p:cNvPr id="78" name="Google Shape;419;p12">
                    <a:extLst>
                      <a:ext uri="{FF2B5EF4-FFF2-40B4-BE49-F238E27FC236}">
                        <a16:creationId xmlns:a16="http://schemas.microsoft.com/office/drawing/2014/main" id="{2F38A1B1-84BF-CFB9-35D9-9CD060A1E847}"/>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9" name="Google Shape;420;p12">
                    <a:extLst>
                      <a:ext uri="{FF2B5EF4-FFF2-40B4-BE49-F238E27FC236}">
                        <a16:creationId xmlns:a16="http://schemas.microsoft.com/office/drawing/2014/main" id="{231C7767-59DB-51BE-1400-6DD2FFC4F666}"/>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1" name="Google Shape;421;p12">
                  <a:extLst>
                    <a:ext uri="{FF2B5EF4-FFF2-40B4-BE49-F238E27FC236}">
                      <a16:creationId xmlns:a16="http://schemas.microsoft.com/office/drawing/2014/main" id="{67919250-1437-2188-6F08-9D36F49015C6}"/>
                    </a:ext>
                  </a:extLst>
                </p:cNvPr>
                <p:cNvGrpSpPr/>
                <p:nvPr/>
              </p:nvGrpSpPr>
              <p:grpSpPr>
                <a:xfrm>
                  <a:off x="2510880" y="1165385"/>
                  <a:ext cx="234632" cy="234632"/>
                  <a:chOff x="2483014" y="1114427"/>
                  <a:chExt cx="209550" cy="209550"/>
                </a:xfrm>
              </p:grpSpPr>
              <p:sp>
                <p:nvSpPr>
                  <p:cNvPr id="76" name="Google Shape;422;p12">
                    <a:extLst>
                      <a:ext uri="{FF2B5EF4-FFF2-40B4-BE49-F238E27FC236}">
                        <a16:creationId xmlns:a16="http://schemas.microsoft.com/office/drawing/2014/main" id="{3608AECD-D91F-8F34-C2D7-D8E57353805F}"/>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7" name="Google Shape;423;p12">
                    <a:extLst>
                      <a:ext uri="{FF2B5EF4-FFF2-40B4-BE49-F238E27FC236}">
                        <a16:creationId xmlns:a16="http://schemas.microsoft.com/office/drawing/2014/main" id="{6D12A53C-D55C-0AA1-36C0-4B6F4E51A77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2" name="Google Shape;424;p12">
                  <a:extLst>
                    <a:ext uri="{FF2B5EF4-FFF2-40B4-BE49-F238E27FC236}">
                      <a16:creationId xmlns:a16="http://schemas.microsoft.com/office/drawing/2014/main" id="{19AACA9E-1F1A-462F-3B41-8586877A277C}"/>
                    </a:ext>
                  </a:extLst>
                </p:cNvPr>
                <p:cNvGrpSpPr/>
                <p:nvPr/>
              </p:nvGrpSpPr>
              <p:grpSpPr>
                <a:xfrm>
                  <a:off x="2872124" y="1165385"/>
                  <a:ext cx="234632" cy="234632"/>
                  <a:chOff x="2483014" y="1114427"/>
                  <a:chExt cx="209550" cy="209550"/>
                </a:xfrm>
              </p:grpSpPr>
              <p:sp>
                <p:nvSpPr>
                  <p:cNvPr id="74" name="Google Shape;425;p12">
                    <a:extLst>
                      <a:ext uri="{FF2B5EF4-FFF2-40B4-BE49-F238E27FC236}">
                        <a16:creationId xmlns:a16="http://schemas.microsoft.com/office/drawing/2014/main" id="{01166ECB-D337-0622-1DB2-080CE97C7CA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5" name="Google Shape;426;p12">
                    <a:extLst>
                      <a:ext uri="{FF2B5EF4-FFF2-40B4-BE49-F238E27FC236}">
                        <a16:creationId xmlns:a16="http://schemas.microsoft.com/office/drawing/2014/main" id="{D07523EE-19FA-3324-D716-964FEF75CE0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3" name="Google Shape;427;p12">
                  <a:extLst>
                    <a:ext uri="{FF2B5EF4-FFF2-40B4-BE49-F238E27FC236}">
                      <a16:creationId xmlns:a16="http://schemas.microsoft.com/office/drawing/2014/main" id="{C6C987BE-C6B2-5021-0B3C-A9F0B6994C87}"/>
                    </a:ext>
                  </a:extLst>
                </p:cNvPr>
                <p:cNvGrpSpPr/>
                <p:nvPr/>
              </p:nvGrpSpPr>
              <p:grpSpPr>
                <a:xfrm>
                  <a:off x="3233369" y="1165385"/>
                  <a:ext cx="234632" cy="234632"/>
                  <a:chOff x="2483014" y="1114427"/>
                  <a:chExt cx="209550" cy="209550"/>
                </a:xfrm>
              </p:grpSpPr>
              <p:sp>
                <p:nvSpPr>
                  <p:cNvPr id="72" name="Google Shape;428;p12">
                    <a:extLst>
                      <a:ext uri="{FF2B5EF4-FFF2-40B4-BE49-F238E27FC236}">
                        <a16:creationId xmlns:a16="http://schemas.microsoft.com/office/drawing/2014/main" id="{DBBDF985-BFCA-6C07-2EBE-BB627F4B34FD}"/>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3" name="Google Shape;429;p12">
                    <a:extLst>
                      <a:ext uri="{FF2B5EF4-FFF2-40B4-BE49-F238E27FC236}">
                        <a16:creationId xmlns:a16="http://schemas.microsoft.com/office/drawing/2014/main" id="{59D3FB00-BF46-D935-649B-B0196AAC1EFE}"/>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4" name="Google Shape;430;p12">
                  <a:extLst>
                    <a:ext uri="{FF2B5EF4-FFF2-40B4-BE49-F238E27FC236}">
                      <a16:creationId xmlns:a16="http://schemas.microsoft.com/office/drawing/2014/main" id="{037CFAC2-8C65-1B2C-8A5E-527021CC6833}"/>
                    </a:ext>
                  </a:extLst>
                </p:cNvPr>
                <p:cNvGrpSpPr/>
                <p:nvPr/>
              </p:nvGrpSpPr>
              <p:grpSpPr>
                <a:xfrm>
                  <a:off x="3594615" y="1165383"/>
                  <a:ext cx="234632" cy="234632"/>
                  <a:chOff x="2483014" y="1114427"/>
                  <a:chExt cx="209550" cy="209550"/>
                </a:xfrm>
              </p:grpSpPr>
              <p:sp>
                <p:nvSpPr>
                  <p:cNvPr id="70" name="Google Shape;431;p12">
                    <a:extLst>
                      <a:ext uri="{FF2B5EF4-FFF2-40B4-BE49-F238E27FC236}">
                        <a16:creationId xmlns:a16="http://schemas.microsoft.com/office/drawing/2014/main" id="{A7F9D97D-F85A-D165-277C-EE6CEF351252}"/>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71" name="Google Shape;432;p12">
                    <a:extLst>
                      <a:ext uri="{FF2B5EF4-FFF2-40B4-BE49-F238E27FC236}">
                        <a16:creationId xmlns:a16="http://schemas.microsoft.com/office/drawing/2014/main" id="{E405CF65-1E96-AB8F-8D30-FAF66F81D912}"/>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5" name="Google Shape;433;p12">
                  <a:extLst>
                    <a:ext uri="{FF2B5EF4-FFF2-40B4-BE49-F238E27FC236}">
                      <a16:creationId xmlns:a16="http://schemas.microsoft.com/office/drawing/2014/main" id="{7F6E3678-A275-BA2C-B10D-08EF63182899}"/>
                    </a:ext>
                  </a:extLst>
                </p:cNvPr>
                <p:cNvGrpSpPr/>
                <p:nvPr/>
              </p:nvGrpSpPr>
              <p:grpSpPr>
                <a:xfrm>
                  <a:off x="3955858" y="1165384"/>
                  <a:ext cx="234632" cy="234632"/>
                  <a:chOff x="2483014" y="1114427"/>
                  <a:chExt cx="209550" cy="209550"/>
                </a:xfrm>
              </p:grpSpPr>
              <p:sp>
                <p:nvSpPr>
                  <p:cNvPr id="68" name="Google Shape;434;p12">
                    <a:extLst>
                      <a:ext uri="{FF2B5EF4-FFF2-40B4-BE49-F238E27FC236}">
                        <a16:creationId xmlns:a16="http://schemas.microsoft.com/office/drawing/2014/main" id="{CC7BCA6E-BAAF-99C7-56CB-89618C4F2F63}"/>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9" name="Google Shape;435;p12">
                    <a:extLst>
                      <a:ext uri="{FF2B5EF4-FFF2-40B4-BE49-F238E27FC236}">
                        <a16:creationId xmlns:a16="http://schemas.microsoft.com/office/drawing/2014/main" id="{F6ECFD1A-66EE-E90E-6F92-0DED370D6B74}"/>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6" name="Google Shape;436;p12">
                  <a:extLst>
                    <a:ext uri="{FF2B5EF4-FFF2-40B4-BE49-F238E27FC236}">
                      <a16:creationId xmlns:a16="http://schemas.microsoft.com/office/drawing/2014/main" id="{A92DE32D-3B82-C8FE-BAB2-3A61DEC21DC7}"/>
                    </a:ext>
                  </a:extLst>
                </p:cNvPr>
                <p:cNvGrpSpPr/>
                <p:nvPr/>
              </p:nvGrpSpPr>
              <p:grpSpPr>
                <a:xfrm>
                  <a:off x="4317103" y="1165384"/>
                  <a:ext cx="234632" cy="234632"/>
                  <a:chOff x="2483014" y="1114427"/>
                  <a:chExt cx="209550" cy="209550"/>
                </a:xfrm>
              </p:grpSpPr>
              <p:sp>
                <p:nvSpPr>
                  <p:cNvPr id="66" name="Google Shape;437;p12">
                    <a:extLst>
                      <a:ext uri="{FF2B5EF4-FFF2-40B4-BE49-F238E27FC236}">
                        <a16:creationId xmlns:a16="http://schemas.microsoft.com/office/drawing/2014/main" id="{6A1CBFD8-54A4-F9A9-6A0F-CFAD986B6E69}"/>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7" name="Google Shape;438;p12">
                    <a:extLst>
                      <a:ext uri="{FF2B5EF4-FFF2-40B4-BE49-F238E27FC236}">
                        <a16:creationId xmlns:a16="http://schemas.microsoft.com/office/drawing/2014/main" id="{EC0F9BC9-3573-3B84-E173-320B1BBD2507}"/>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7" name="Google Shape;439;p12">
                  <a:extLst>
                    <a:ext uri="{FF2B5EF4-FFF2-40B4-BE49-F238E27FC236}">
                      <a16:creationId xmlns:a16="http://schemas.microsoft.com/office/drawing/2014/main" id="{15988608-A28C-7348-3967-21879B00C689}"/>
                    </a:ext>
                  </a:extLst>
                </p:cNvPr>
                <p:cNvGrpSpPr/>
                <p:nvPr/>
              </p:nvGrpSpPr>
              <p:grpSpPr>
                <a:xfrm>
                  <a:off x="4678347" y="1165384"/>
                  <a:ext cx="234632" cy="234632"/>
                  <a:chOff x="2483014" y="1114427"/>
                  <a:chExt cx="209550" cy="209550"/>
                </a:xfrm>
              </p:grpSpPr>
              <p:sp>
                <p:nvSpPr>
                  <p:cNvPr id="64" name="Google Shape;440;p12">
                    <a:extLst>
                      <a:ext uri="{FF2B5EF4-FFF2-40B4-BE49-F238E27FC236}">
                        <a16:creationId xmlns:a16="http://schemas.microsoft.com/office/drawing/2014/main" id="{446C62B8-5544-9F8B-19D6-39C50B080AE5}"/>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5" name="Google Shape;441;p12">
                    <a:extLst>
                      <a:ext uri="{FF2B5EF4-FFF2-40B4-BE49-F238E27FC236}">
                        <a16:creationId xmlns:a16="http://schemas.microsoft.com/office/drawing/2014/main" id="{64A9EF6C-80A4-C1FF-5FBB-CD3D59E04288}"/>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8" name="Google Shape;442;p12">
                  <a:extLst>
                    <a:ext uri="{FF2B5EF4-FFF2-40B4-BE49-F238E27FC236}">
                      <a16:creationId xmlns:a16="http://schemas.microsoft.com/office/drawing/2014/main" id="{E7A54DC0-0136-D715-3CFC-226E9E9D49B7}"/>
                    </a:ext>
                  </a:extLst>
                </p:cNvPr>
                <p:cNvGrpSpPr/>
                <p:nvPr/>
              </p:nvGrpSpPr>
              <p:grpSpPr>
                <a:xfrm>
                  <a:off x="5039590" y="1165384"/>
                  <a:ext cx="234632" cy="234632"/>
                  <a:chOff x="2483014" y="1114427"/>
                  <a:chExt cx="209550" cy="209550"/>
                </a:xfrm>
              </p:grpSpPr>
              <p:sp>
                <p:nvSpPr>
                  <p:cNvPr id="62" name="Google Shape;443;p12">
                    <a:extLst>
                      <a:ext uri="{FF2B5EF4-FFF2-40B4-BE49-F238E27FC236}">
                        <a16:creationId xmlns:a16="http://schemas.microsoft.com/office/drawing/2014/main" id="{30158F94-1CC9-81B7-496C-54BFCB35D79E}"/>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3" name="Google Shape;444;p12">
                    <a:extLst>
                      <a:ext uri="{FF2B5EF4-FFF2-40B4-BE49-F238E27FC236}">
                        <a16:creationId xmlns:a16="http://schemas.microsoft.com/office/drawing/2014/main" id="{FC773D98-AF38-2156-4690-EC3B22516DA5}"/>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59" name="Google Shape;445;p12">
                  <a:extLst>
                    <a:ext uri="{FF2B5EF4-FFF2-40B4-BE49-F238E27FC236}">
                      <a16:creationId xmlns:a16="http://schemas.microsoft.com/office/drawing/2014/main" id="{5D47D4FE-9E39-CB12-0AB8-D80889628E35}"/>
                    </a:ext>
                  </a:extLst>
                </p:cNvPr>
                <p:cNvGrpSpPr/>
                <p:nvPr/>
              </p:nvGrpSpPr>
              <p:grpSpPr>
                <a:xfrm>
                  <a:off x="5400834" y="1165384"/>
                  <a:ext cx="234632" cy="234632"/>
                  <a:chOff x="2483014" y="1114427"/>
                  <a:chExt cx="209550" cy="209550"/>
                </a:xfrm>
              </p:grpSpPr>
              <p:sp>
                <p:nvSpPr>
                  <p:cNvPr id="60" name="Google Shape;446;p12">
                    <a:extLst>
                      <a:ext uri="{FF2B5EF4-FFF2-40B4-BE49-F238E27FC236}">
                        <a16:creationId xmlns:a16="http://schemas.microsoft.com/office/drawing/2014/main" id="{C7742867-1639-835A-4D16-27143F220E38}"/>
                      </a:ext>
                    </a:extLst>
                  </p:cNvPr>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61" name="Google Shape;447;p12">
                    <a:extLst>
                      <a:ext uri="{FF2B5EF4-FFF2-40B4-BE49-F238E27FC236}">
                        <a16:creationId xmlns:a16="http://schemas.microsoft.com/office/drawing/2014/main" id="{9DE5182D-A6C7-6F35-47CC-D7891892C28A}"/>
                      </a:ext>
                    </a:extLst>
                  </p:cNvPr>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20" name="Google Shape;448;p12">
                <a:extLst>
                  <a:ext uri="{FF2B5EF4-FFF2-40B4-BE49-F238E27FC236}">
                    <a16:creationId xmlns:a16="http://schemas.microsoft.com/office/drawing/2014/main" id="{1629B940-DAFC-5279-F788-B87A615578A4}"/>
                  </a:ext>
                </a:extLst>
              </p:cNvPr>
              <p:cNvGrpSpPr/>
              <p:nvPr/>
            </p:nvGrpSpPr>
            <p:grpSpPr>
              <a:xfrm rot="-5400000">
                <a:off x="1229146" y="5557333"/>
                <a:ext cx="119575" cy="612586"/>
                <a:chOff x="2244455" y="772894"/>
                <a:chExt cx="94658" cy="485003"/>
              </a:xfrm>
            </p:grpSpPr>
            <p:sp>
              <p:nvSpPr>
                <p:cNvPr id="48" name="Google Shape;449;p12">
                  <a:extLst>
                    <a:ext uri="{FF2B5EF4-FFF2-40B4-BE49-F238E27FC236}">
                      <a16:creationId xmlns:a16="http://schemas.microsoft.com/office/drawing/2014/main" id="{03F753BF-45C5-7E71-221F-6BE0A6679F4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9" name="Google Shape;450;p12">
                  <a:extLst>
                    <a:ext uri="{FF2B5EF4-FFF2-40B4-BE49-F238E27FC236}">
                      <a16:creationId xmlns:a16="http://schemas.microsoft.com/office/drawing/2014/main" id="{F3DEE406-A4D3-48D7-CFFE-E09DE182AA45}"/>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1" name="Google Shape;451;p12">
                <a:extLst>
                  <a:ext uri="{FF2B5EF4-FFF2-40B4-BE49-F238E27FC236}">
                    <a16:creationId xmlns:a16="http://schemas.microsoft.com/office/drawing/2014/main" id="{BC786B31-1365-42D2-28AB-7E48D7E67CC0}"/>
                  </a:ext>
                </a:extLst>
              </p:cNvPr>
              <p:cNvGrpSpPr/>
              <p:nvPr/>
            </p:nvGrpSpPr>
            <p:grpSpPr>
              <a:xfrm rot="-5400000">
                <a:off x="1229146" y="5099277"/>
                <a:ext cx="119575" cy="612586"/>
                <a:chOff x="2244455" y="772894"/>
                <a:chExt cx="94658" cy="485003"/>
              </a:xfrm>
            </p:grpSpPr>
            <p:sp>
              <p:nvSpPr>
                <p:cNvPr id="46" name="Google Shape;452;p12">
                  <a:extLst>
                    <a:ext uri="{FF2B5EF4-FFF2-40B4-BE49-F238E27FC236}">
                      <a16:creationId xmlns:a16="http://schemas.microsoft.com/office/drawing/2014/main" id="{9FBB9D5B-D27C-F38F-9F46-E4A24D86F489}"/>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 name="Google Shape;453;p12">
                  <a:extLst>
                    <a:ext uri="{FF2B5EF4-FFF2-40B4-BE49-F238E27FC236}">
                      <a16:creationId xmlns:a16="http://schemas.microsoft.com/office/drawing/2014/main" id="{581F2C96-EEF3-5895-13C6-31FBF65FD2A7}"/>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2" name="Google Shape;454;p12">
                <a:extLst>
                  <a:ext uri="{FF2B5EF4-FFF2-40B4-BE49-F238E27FC236}">
                    <a16:creationId xmlns:a16="http://schemas.microsoft.com/office/drawing/2014/main" id="{28042AE9-44E7-42F1-CDD0-C127006D1D6D}"/>
                  </a:ext>
                </a:extLst>
              </p:cNvPr>
              <p:cNvGrpSpPr/>
              <p:nvPr/>
            </p:nvGrpSpPr>
            <p:grpSpPr>
              <a:xfrm rot="-5400000">
                <a:off x="1229146" y="4641222"/>
                <a:ext cx="119575" cy="612586"/>
                <a:chOff x="2244455" y="772894"/>
                <a:chExt cx="94658" cy="485003"/>
              </a:xfrm>
            </p:grpSpPr>
            <p:sp>
              <p:nvSpPr>
                <p:cNvPr id="44" name="Google Shape;455;p12">
                  <a:extLst>
                    <a:ext uri="{FF2B5EF4-FFF2-40B4-BE49-F238E27FC236}">
                      <a16:creationId xmlns:a16="http://schemas.microsoft.com/office/drawing/2014/main" id="{6D2925AD-AB86-1FA3-E825-470C3595FDF6}"/>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 name="Google Shape;456;p12">
                  <a:extLst>
                    <a:ext uri="{FF2B5EF4-FFF2-40B4-BE49-F238E27FC236}">
                      <a16:creationId xmlns:a16="http://schemas.microsoft.com/office/drawing/2014/main" id="{A83BDC5C-32B8-0490-EEB2-214BD7D7C084}"/>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3" name="Google Shape;457;p12">
                <a:extLst>
                  <a:ext uri="{FF2B5EF4-FFF2-40B4-BE49-F238E27FC236}">
                    <a16:creationId xmlns:a16="http://schemas.microsoft.com/office/drawing/2014/main" id="{026BAFCA-AE0A-59B6-5950-00F412C62E62}"/>
                  </a:ext>
                </a:extLst>
              </p:cNvPr>
              <p:cNvGrpSpPr/>
              <p:nvPr/>
            </p:nvGrpSpPr>
            <p:grpSpPr>
              <a:xfrm rot="-5400000">
                <a:off x="1229146" y="4183167"/>
                <a:ext cx="119575" cy="612586"/>
                <a:chOff x="2244455" y="772894"/>
                <a:chExt cx="94658" cy="485003"/>
              </a:xfrm>
            </p:grpSpPr>
            <p:sp>
              <p:nvSpPr>
                <p:cNvPr id="42" name="Google Shape;458;p12">
                  <a:extLst>
                    <a:ext uri="{FF2B5EF4-FFF2-40B4-BE49-F238E27FC236}">
                      <a16:creationId xmlns:a16="http://schemas.microsoft.com/office/drawing/2014/main" id="{30259D94-CFF9-0B70-ED06-613478620210}"/>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 name="Google Shape;459;p12">
                  <a:extLst>
                    <a:ext uri="{FF2B5EF4-FFF2-40B4-BE49-F238E27FC236}">
                      <a16:creationId xmlns:a16="http://schemas.microsoft.com/office/drawing/2014/main" id="{853B088F-92F3-D8E1-3B2D-5D208A859A1A}"/>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4" name="Google Shape;460;p12">
                <a:extLst>
                  <a:ext uri="{FF2B5EF4-FFF2-40B4-BE49-F238E27FC236}">
                    <a16:creationId xmlns:a16="http://schemas.microsoft.com/office/drawing/2014/main" id="{9163089E-E53C-D08C-6824-AEDE8D3A955C}"/>
                  </a:ext>
                </a:extLst>
              </p:cNvPr>
              <p:cNvGrpSpPr/>
              <p:nvPr/>
            </p:nvGrpSpPr>
            <p:grpSpPr>
              <a:xfrm rot="-5400000">
                <a:off x="1229146" y="3725113"/>
                <a:ext cx="119575" cy="612586"/>
                <a:chOff x="2244455" y="772894"/>
                <a:chExt cx="94658" cy="485003"/>
              </a:xfrm>
            </p:grpSpPr>
            <p:sp>
              <p:nvSpPr>
                <p:cNvPr id="40" name="Google Shape;461;p12">
                  <a:extLst>
                    <a:ext uri="{FF2B5EF4-FFF2-40B4-BE49-F238E27FC236}">
                      <a16:creationId xmlns:a16="http://schemas.microsoft.com/office/drawing/2014/main" id="{55F55BCA-576E-7AC0-8BED-658A31C8D402}"/>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 name="Google Shape;462;p12">
                  <a:extLst>
                    <a:ext uri="{FF2B5EF4-FFF2-40B4-BE49-F238E27FC236}">
                      <a16:creationId xmlns:a16="http://schemas.microsoft.com/office/drawing/2014/main" id="{7C9AF225-F839-0403-C7E0-716CFDE023E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5" name="Google Shape;463;p12">
                <a:extLst>
                  <a:ext uri="{FF2B5EF4-FFF2-40B4-BE49-F238E27FC236}">
                    <a16:creationId xmlns:a16="http://schemas.microsoft.com/office/drawing/2014/main" id="{FB75221C-8C89-21E7-E9E0-3B00848AD4A7}"/>
                  </a:ext>
                </a:extLst>
              </p:cNvPr>
              <p:cNvGrpSpPr/>
              <p:nvPr/>
            </p:nvGrpSpPr>
            <p:grpSpPr>
              <a:xfrm rot="-5400000">
                <a:off x="1229146" y="3267055"/>
                <a:ext cx="119575" cy="612586"/>
                <a:chOff x="2244455" y="772894"/>
                <a:chExt cx="94658" cy="485003"/>
              </a:xfrm>
            </p:grpSpPr>
            <p:sp>
              <p:nvSpPr>
                <p:cNvPr id="38" name="Google Shape;464;p12">
                  <a:extLst>
                    <a:ext uri="{FF2B5EF4-FFF2-40B4-BE49-F238E27FC236}">
                      <a16:creationId xmlns:a16="http://schemas.microsoft.com/office/drawing/2014/main" id="{C301F822-1938-2828-C339-9794B8C2B0F5}"/>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 name="Google Shape;465;p12">
                  <a:extLst>
                    <a:ext uri="{FF2B5EF4-FFF2-40B4-BE49-F238E27FC236}">
                      <a16:creationId xmlns:a16="http://schemas.microsoft.com/office/drawing/2014/main" id="{886F37A3-727A-2704-02C1-35EA77DC010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6" name="Google Shape;466;p12">
                <a:extLst>
                  <a:ext uri="{FF2B5EF4-FFF2-40B4-BE49-F238E27FC236}">
                    <a16:creationId xmlns:a16="http://schemas.microsoft.com/office/drawing/2014/main" id="{66E9DBB7-A196-E09F-F551-FF2E59B2767D}"/>
                  </a:ext>
                </a:extLst>
              </p:cNvPr>
              <p:cNvGrpSpPr/>
              <p:nvPr/>
            </p:nvGrpSpPr>
            <p:grpSpPr>
              <a:xfrm rot="-5400000">
                <a:off x="1229145" y="2808999"/>
                <a:ext cx="119575" cy="612586"/>
                <a:chOff x="2244455" y="772894"/>
                <a:chExt cx="94658" cy="485003"/>
              </a:xfrm>
            </p:grpSpPr>
            <p:sp>
              <p:nvSpPr>
                <p:cNvPr id="36" name="Google Shape;467;p12">
                  <a:extLst>
                    <a:ext uri="{FF2B5EF4-FFF2-40B4-BE49-F238E27FC236}">
                      <a16:creationId xmlns:a16="http://schemas.microsoft.com/office/drawing/2014/main" id="{B43C3117-8DF9-AB32-9C25-AE7EEB311F93}"/>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 name="Google Shape;468;p12">
                  <a:extLst>
                    <a:ext uri="{FF2B5EF4-FFF2-40B4-BE49-F238E27FC236}">
                      <a16:creationId xmlns:a16="http://schemas.microsoft.com/office/drawing/2014/main" id="{81E77F80-CE07-D91C-AD48-763CADD7E4B0}"/>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7" name="Google Shape;469;p12">
                <a:extLst>
                  <a:ext uri="{FF2B5EF4-FFF2-40B4-BE49-F238E27FC236}">
                    <a16:creationId xmlns:a16="http://schemas.microsoft.com/office/drawing/2014/main" id="{A43958F0-3240-47BA-72DD-4DA03D3B48AA}"/>
                  </a:ext>
                </a:extLst>
              </p:cNvPr>
              <p:cNvGrpSpPr/>
              <p:nvPr/>
            </p:nvGrpSpPr>
            <p:grpSpPr>
              <a:xfrm rot="-5400000">
                <a:off x="1229146" y="2350946"/>
                <a:ext cx="119575" cy="612586"/>
                <a:chOff x="2244455" y="772894"/>
                <a:chExt cx="94658" cy="485003"/>
              </a:xfrm>
            </p:grpSpPr>
            <p:sp>
              <p:nvSpPr>
                <p:cNvPr id="34" name="Google Shape;470;p12">
                  <a:extLst>
                    <a:ext uri="{FF2B5EF4-FFF2-40B4-BE49-F238E27FC236}">
                      <a16:creationId xmlns:a16="http://schemas.microsoft.com/office/drawing/2014/main" id="{E09BD0F7-71FB-8E11-3519-24C09A6BDA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 name="Google Shape;471;p12">
                  <a:extLst>
                    <a:ext uri="{FF2B5EF4-FFF2-40B4-BE49-F238E27FC236}">
                      <a16:creationId xmlns:a16="http://schemas.microsoft.com/office/drawing/2014/main" id="{6EFACA76-1DF3-118A-67A7-95527E61E259}"/>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8" name="Google Shape;472;p12">
                <a:extLst>
                  <a:ext uri="{FF2B5EF4-FFF2-40B4-BE49-F238E27FC236}">
                    <a16:creationId xmlns:a16="http://schemas.microsoft.com/office/drawing/2014/main" id="{88C59534-EBE2-2F7E-05C9-5ED8D2673588}"/>
                  </a:ext>
                </a:extLst>
              </p:cNvPr>
              <p:cNvGrpSpPr/>
              <p:nvPr/>
            </p:nvGrpSpPr>
            <p:grpSpPr>
              <a:xfrm rot="-5400000">
                <a:off x="1229146" y="1892893"/>
                <a:ext cx="119575" cy="612586"/>
                <a:chOff x="2244455" y="772894"/>
                <a:chExt cx="94658" cy="485003"/>
              </a:xfrm>
            </p:grpSpPr>
            <p:sp>
              <p:nvSpPr>
                <p:cNvPr id="32" name="Google Shape;473;p12">
                  <a:extLst>
                    <a:ext uri="{FF2B5EF4-FFF2-40B4-BE49-F238E27FC236}">
                      <a16:creationId xmlns:a16="http://schemas.microsoft.com/office/drawing/2014/main" id="{B7D9D25D-BC56-2C4B-72CF-981E22A720FB}"/>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 name="Google Shape;474;p12">
                  <a:extLst>
                    <a:ext uri="{FF2B5EF4-FFF2-40B4-BE49-F238E27FC236}">
                      <a16:creationId xmlns:a16="http://schemas.microsoft.com/office/drawing/2014/main" id="{11A57E5A-DE5C-7AFD-1695-C930AC6349C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29" name="Google Shape;475;p12">
                <a:extLst>
                  <a:ext uri="{FF2B5EF4-FFF2-40B4-BE49-F238E27FC236}">
                    <a16:creationId xmlns:a16="http://schemas.microsoft.com/office/drawing/2014/main" id="{B0A5049C-7576-EB20-584F-D7C114FCD4C5}"/>
                  </a:ext>
                </a:extLst>
              </p:cNvPr>
              <p:cNvGrpSpPr/>
              <p:nvPr/>
            </p:nvGrpSpPr>
            <p:grpSpPr>
              <a:xfrm rot="-5400000">
                <a:off x="1229146" y="1434840"/>
                <a:ext cx="119575" cy="612586"/>
                <a:chOff x="2244455" y="772894"/>
                <a:chExt cx="94658" cy="485003"/>
              </a:xfrm>
            </p:grpSpPr>
            <p:sp>
              <p:nvSpPr>
                <p:cNvPr id="30" name="Google Shape;476;p12">
                  <a:extLst>
                    <a:ext uri="{FF2B5EF4-FFF2-40B4-BE49-F238E27FC236}">
                      <a16:creationId xmlns:a16="http://schemas.microsoft.com/office/drawing/2014/main" id="{A8F62022-F190-99A7-5256-641D3A042DE1}"/>
                    </a:ext>
                  </a:extLst>
                </p:cNvPr>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1" name="Google Shape;477;p12">
                  <a:extLst>
                    <a:ext uri="{FF2B5EF4-FFF2-40B4-BE49-F238E27FC236}">
                      <a16:creationId xmlns:a16="http://schemas.microsoft.com/office/drawing/2014/main" id="{11590DDC-6CE8-53CC-9BC3-88781FB54C2F}"/>
                    </a:ext>
                  </a:extLst>
                </p:cNvPr>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80" name="Google Shape;478;p12">
            <a:extLst>
              <a:ext uri="{FF2B5EF4-FFF2-40B4-BE49-F238E27FC236}">
                <a16:creationId xmlns:a16="http://schemas.microsoft.com/office/drawing/2014/main" id="{BE64560B-CAA0-D2E7-330B-F0F5E0E9BCC8}"/>
              </a:ext>
            </a:extLst>
          </p:cNvPr>
          <p:cNvSpPr txBox="1"/>
          <p:nvPr/>
        </p:nvSpPr>
        <p:spPr>
          <a:xfrm>
            <a:off x="2042915" y="1962017"/>
            <a:ext cx="8326988" cy="2893059"/>
          </a:xfrm>
          <a:prstGeom prst="rect">
            <a:avLst/>
          </a:prstGeom>
          <a:noFill/>
          <a:ln>
            <a:noFill/>
          </a:ln>
        </p:spPr>
        <p:txBody>
          <a:bodyPr spcFirstLastPara="1" wrap="square" lIns="91425" tIns="45700" rIns="91425" bIns="45700" anchor="t" anchorCtr="0">
            <a:spAutoFit/>
          </a:bodyPr>
          <a:lstStyle/>
          <a:p>
            <a:pPr marL="520700" lvl="0" indent="-342900">
              <a:lnSpc>
                <a:spcPct val="130000"/>
              </a:lnSpc>
              <a:buClr>
                <a:schemeClr val="dk1"/>
              </a:buClr>
              <a:buSzPts val="2800"/>
              <a:buFontTx/>
              <a:buChar char="-"/>
            </a:pPr>
            <a:r>
              <a:rPr lang="vi-VN" sz="2000" dirty="0">
                <a:solidFill>
                  <a:schemeClr val="dk1"/>
                </a:solidFill>
                <a:latin typeface="Times New Roman"/>
                <a:ea typeface="Times New Roman"/>
                <a:cs typeface="Times New Roman"/>
                <a:sym typeface="Times New Roman"/>
              </a:rPr>
              <a:t>Mỗi Thread trong Java có thể trải qua nhiều trạng thái khác nhau:</a:t>
            </a:r>
          </a:p>
          <a:p>
            <a:pPr marL="177800" lvl="0">
              <a:lnSpc>
                <a:spcPct val="130000"/>
              </a:lnSpc>
              <a:buClr>
                <a:schemeClr val="dk1"/>
              </a:buClr>
              <a:buSzPts val="2800"/>
            </a:pPr>
            <a:r>
              <a:rPr lang="vi-VN" sz="2000" dirty="0">
                <a:solidFill>
                  <a:schemeClr val="dk1"/>
                </a:solidFill>
                <a:latin typeface="Times New Roman"/>
                <a:ea typeface="Times New Roman"/>
                <a:cs typeface="Times New Roman"/>
                <a:sym typeface="Times New Roman"/>
              </a:rPr>
              <a:t>	NEW: Thread được tạo nhưng chưa chạy.</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RUNNABLE: Thread đang chờ được thực thi hoặc đang thực thi.</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BLOCKED: Thread đang bị khóa, chờ tài nguyên.</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WAITING: Thread đang chờ tín hiệu từ thread khác để tiếp tục.</a:t>
            </a: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TIMED_WAITING: Thread đang chờ trong một khoảng thời gian cụ thể.</a:t>
            </a:r>
            <a:endParaRPr lang="en-US" sz="2000" dirty="0">
              <a:solidFill>
                <a:schemeClr val="dk1"/>
              </a:solidFill>
              <a:latin typeface="Times New Roman"/>
              <a:ea typeface="Times New Roman"/>
              <a:cs typeface="Times New Roman"/>
              <a:sym typeface="Times New Roman"/>
            </a:endParaRPr>
          </a:p>
          <a:p>
            <a:pPr marL="177800" lvl="0">
              <a:lnSpc>
                <a:spcPct val="130000"/>
              </a:lnSpc>
              <a:buClr>
                <a:schemeClr val="dk1"/>
              </a:buClr>
              <a:buSzPts val="2800"/>
            </a:pP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TERMINATED: Thread đã hoàn thành hoặc bị dừng.</a:t>
            </a:r>
          </a:p>
        </p:txBody>
      </p:sp>
    </p:spTree>
    <p:extLst>
      <p:ext uri="{BB962C8B-B14F-4D97-AF65-F5344CB8AC3E}">
        <p14:creationId xmlns:p14="http://schemas.microsoft.com/office/powerpoint/2010/main" val="186124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solidFill>
              <a:schemeClr val="accent5"/>
            </a:soli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Về</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676400" y="1680150"/>
            <a:ext cx="9144000" cy="4339650"/>
          </a:xfrm>
          <a:prstGeom prst="rect">
            <a:avLst/>
          </a:prstGeom>
          <a:noFill/>
        </p:spPr>
        <p:txBody>
          <a:bodyPr wrap="square" rtlCol="0">
            <a:spAutoFit/>
          </a:bodyPr>
          <a:lstStyle/>
          <a:p>
            <a:pPr marL="342900" indent="-342900">
              <a:buAutoNum type="arabicPeriod"/>
            </a:pPr>
            <a:r>
              <a:rPr lang="en-US" sz="2300" b="1" dirty="0" err="1">
                <a:latin typeface="Times New Roman" panose="02020603050405020304" pitchFamily="18" charset="0"/>
                <a:cs typeface="Times New Roman" panose="02020603050405020304" pitchFamily="18" charset="0"/>
              </a:rPr>
              <a:t>Biến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là</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gì</a:t>
            </a:r>
            <a:r>
              <a:rPr lang="en-US" sz="2300" b="1" dirty="0">
                <a:latin typeface="Times New Roman" panose="02020603050405020304" pitchFamily="18" charset="0"/>
                <a:cs typeface="Times New Roman" panose="02020603050405020304" pitchFamily="18" charset="0"/>
              </a:rPr>
              <a:t>?</a:t>
            </a:r>
          </a:p>
          <a:p>
            <a:pPr marL="285750" indent="-285750">
              <a:buFontTx/>
              <a:buChar char="-"/>
            </a:pPr>
            <a:r>
              <a:rPr lang="en-US" sz="2300" dirty="0" err="1">
                <a:latin typeface="Times New Roman" panose="02020603050405020304" pitchFamily="18" charset="0"/>
                <a:cs typeface="Times New Roman" panose="02020603050405020304" pitchFamily="18" charset="0"/>
              </a:rPr>
              <a:t>Là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phần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tử</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trong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chương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trình</a:t>
            </a:r>
            <a:r>
              <a:rPr lang="en-US" sz="2300" dirty="0">
                <a:latin typeface="Times New Roman" panose="02020603050405020304" pitchFamily="18" charset="0"/>
                <a:cs typeface="Times New Roman" panose="02020603050405020304" pitchFamily="18" charset="0"/>
              </a:rPr>
              <a:t> Java</a:t>
            </a:r>
          </a:p>
          <a:p>
            <a:pPr marL="285750" indent="-285750">
              <a:buFontTx/>
              <a:buChar char="-"/>
            </a:pPr>
            <a:r>
              <a:rPr lang="en-US" sz="2300" dirty="0" err="1">
                <a:latin typeface="Times New Roman" panose="02020603050405020304" pitchFamily="18" charset="0"/>
                <a:cs typeface="Times New Roman" panose="02020603050405020304" pitchFamily="18" charset="0"/>
              </a:rPr>
              <a:t>Có</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thể</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thay</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đổi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trong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phạm</a:t>
            </a:r>
            <a:r>
              <a:rPr lang="en-US" sz="2300" dirty="0">
                <a:latin typeface="Times New Roman" panose="02020603050405020304" pitchFamily="18" charset="0"/>
                <a:cs typeface="Times New Roman" panose="02020603050405020304" pitchFamily="18" charset="0"/>
              </a:rPr>
              <a:t> vi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khối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lệnh</a:t>
            </a:r>
            <a:r>
              <a:rPr lang="en-US" sz="2300" dirty="0">
                <a:latin typeface="Times New Roman" panose="02020603050405020304" pitchFamily="18" charset="0"/>
                <a:cs typeface="Times New Roman" panose="02020603050405020304" pitchFamily="18" charset="0"/>
              </a:rPr>
              <a:t> hay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Class</a:t>
            </a:r>
          </a:p>
          <a:p>
            <a:pPr marL="285750" indent="-285750">
              <a:buFontTx/>
              <a:buChar char="-"/>
            </a:pP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đại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diện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kiểu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dữ</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liệu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cụ</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thể</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Nó</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sẽ</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thống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nhất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xuyên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suốt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a:t>
            </a:r>
            <a:r>
              <a:rPr lang="vi-VN" sz="2300" dirty="0">
                <a:latin typeface="Times New Roman" panose="02020603050405020304" pitchFamily="18" charset="0"/>
                <a:cs typeface="Times New Roman" panose="02020603050405020304" pitchFamily="18" charset="0"/>
              </a:rPr>
              <a:t>ư</a:t>
            </a:r>
            <a:r>
              <a:rPr lang="en-US" sz="2300" dirty="0" err="1">
                <a:latin typeface="Times New Roman" panose="02020603050405020304" pitchFamily="18" charset="0"/>
                <a:cs typeface="Times New Roman" panose="02020603050405020304" pitchFamily="18" charset="0"/>
              </a:rPr>
              <a:t>ơng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trình</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Cú</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pháp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khai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báo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giá</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trị</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của</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biến</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tênBiếnKhác</a:t>
            </a:r>
            <a:r>
              <a:rPr lang="en-US" sz="2300" dirty="0">
                <a:solidFill>
                  <a:schemeClr val="bg2">
                    <a:lumMod val="25000"/>
                  </a:schemeClr>
                </a:solidFill>
                <a:latin typeface="Times New Roman" panose="02020603050405020304" pitchFamily="18" charset="0"/>
                <a:cs typeface="Times New Roman" panose="02020603050405020304" pitchFamily="18" charset="0"/>
              </a:rPr>
              <a:t>(</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a:solidFill>
                  <a:schemeClr val="bg2">
                    <a:lumMod val="25000"/>
                  </a:schemeClr>
                </a:solidFill>
                <a:latin typeface="Times New Roman" panose="02020603050405020304" pitchFamily="18" charset="0"/>
                <a:cs typeface="Times New Roman" panose="02020603050405020304" pitchFamily="18" charset="0"/>
              </a:rPr>
              <a:t>tênBiến1, tênBiến2, tênBiến3,…(</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Ví</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dụ</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int</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kieuSoNguyen</a:t>
            </a:r>
            <a:r>
              <a:rPr lang="en-US" sz="2300" dirty="0">
                <a:solidFill>
                  <a:schemeClr val="bg2">
                    <a:lumMod val="25000"/>
                  </a:schemeClr>
                </a:solidFill>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27784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527090" y="1258774"/>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682513" y="118705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770951" y="1422812"/>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C97804-46C2-471B-8AAE-511932489E44}"/>
              </a:ext>
            </a:extLst>
          </p:cNvPr>
          <p:cNvSpPr txBox="1"/>
          <p:nvPr/>
        </p:nvSpPr>
        <p:spPr>
          <a:xfrm>
            <a:off x="1363327" y="2201882"/>
            <a:ext cx="8999873"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Chỉ được </a:t>
            </a:r>
            <a:r>
              <a:rPr lang="vi-VN" sz="2800" b="0" i="0" dirty="0">
                <a:solidFill>
                  <a:srgbClr val="C00000"/>
                </a:solidFill>
                <a:effectLst/>
                <a:latin typeface="Times New Roman" panose="02020603050405020304" pitchFamily="18" charset="0"/>
                <a:cs typeface="Times New Roman" panose="02020603050405020304" pitchFamily="18" charset="0"/>
              </a:rPr>
              <a:t>bắt đầu bằng một ký tự(chữ)</a:t>
            </a:r>
            <a:r>
              <a:rPr lang="vi-VN" sz="2800" b="0" i="0" dirty="0">
                <a:solidFill>
                  <a:srgbClr val="333333"/>
                </a:solidFill>
                <a:effectLst/>
                <a:latin typeface="Times New Roman" panose="02020603050405020304" pitchFamily="18" charset="0"/>
                <a:cs typeface="Times New Roman" panose="02020603050405020304" pitchFamily="18" charset="0"/>
              </a:rPr>
              <a:t>, hoặc một dấu gạch dưới(_), hoặc một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Tên biến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được chứa khoảng trắng</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Bắt đầu từ ký tự thứ hai, có thể dùng ký tự(chữ), dấu gạch </a:t>
            </a: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dưới(_), hoặc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được trùng với các từ khóa</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Có </a:t>
            </a:r>
            <a:r>
              <a:rPr lang="vi-VN" sz="2800" b="0" i="0" dirty="0">
                <a:solidFill>
                  <a:srgbClr val="C00000"/>
                </a:solidFill>
                <a:effectLst/>
                <a:latin typeface="Times New Roman" panose="02020603050405020304" pitchFamily="18" charset="0"/>
                <a:cs typeface="Times New Roman" panose="02020603050405020304" pitchFamily="18" charset="0"/>
              </a:rPr>
              <a:t>phân biệt chữ hoa và chữ thường</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269602" y="1001464"/>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25025" y="92974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513463" y="1165502"/>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269602" y="1854541"/>
            <a:ext cx="5395964"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loại biến trong Java (2 loại):</a:t>
            </a:r>
          </a:p>
        </p:txBody>
      </p:sp>
      <p:sp>
        <p:nvSpPr>
          <p:cNvPr id="19" name="TextBox 18">
            <a:extLst>
              <a:ext uri="{FF2B5EF4-FFF2-40B4-BE49-F238E27FC236}">
                <a16:creationId xmlns:a16="http://schemas.microsoft.com/office/drawing/2014/main" id="{9D497977-51B6-40F1-9085-B17CF660A258}"/>
              </a:ext>
            </a:extLst>
          </p:cNvPr>
          <p:cNvSpPr txBox="1"/>
          <p:nvPr/>
        </p:nvSpPr>
        <p:spPr>
          <a:xfrm>
            <a:off x="1373732" y="2430482"/>
            <a:ext cx="8504338" cy="3970318"/>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Kiểu này dành cho các biến, tham số khai báo kiểu dữ liệu cơ bản nguyên thủy gồm: </a:t>
            </a:r>
            <a:r>
              <a:rPr lang="vi-VN" sz="2800" b="1" dirty="0">
                <a:latin typeface="Times New Roman" panose="02020603050405020304" pitchFamily="18" charset="0"/>
                <a:cs typeface="Times New Roman" panose="02020603050405020304" pitchFamily="18" charset="0"/>
              </a:rPr>
              <a:t>byte, short, int, long, float, double, boolean, char</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chiếu</a:t>
            </a:r>
            <a:r>
              <a:rPr lang="en-US" sz="2800" b="1" dirty="0">
                <a:latin typeface="Times New Roman" panose="02020603050405020304" pitchFamily="18" charset="0"/>
                <a:cs typeface="Times New Roman" panose="02020603050405020304" pitchFamily="18" charset="0"/>
              </a:rPr>
              <a:t> (Reference Type)</a:t>
            </a:r>
            <a:r>
              <a:rPr lang="en-US" sz="2800" dirty="0">
                <a:latin typeface="Times New Roman" panose="02020603050405020304" pitchFamily="18" charset="0"/>
                <a:cs typeface="Times New Roman" panose="02020603050405020304" pitchFamily="18" charset="0"/>
              </a:rPr>
              <a:t>: L</a:t>
            </a:r>
            <a:r>
              <a:rPr lang="vi-VN" sz="2800" dirty="0">
                <a:latin typeface="Times New Roman" panose="02020603050405020304" pitchFamily="18" charset="0"/>
                <a:cs typeface="Times New Roman" panose="02020603050405020304" pitchFamily="18" charset="0"/>
              </a:rPr>
              <a:t>ư</a:t>
            </a:r>
            <a:r>
              <a:rPr lang="en-US" sz="2800" dirty="0">
                <a:latin typeface="Times New Roman" panose="02020603050405020304" pitchFamily="18" charset="0"/>
                <a:cs typeface="Times New Roman" panose="02020603050405020304" pitchFamily="18" charset="0"/>
              </a:rPr>
              <a:t>u </a:t>
            </a:r>
            <a:r>
              <a:rPr lang="en-US" sz="2800" dirty="0" err="1">
                <a:latin typeface="Times New Roman" panose="02020603050405020304" pitchFamily="18" charset="0"/>
                <a:cs typeface="Times New Roman" panose="02020603050405020304" pitchFamily="18" charset="0"/>
              </a:rPr>
              <a:t>trữ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VD: Person </a:t>
            </a: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 new Person();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 Person</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1133127"/>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48825" y="106140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3" y="1297165"/>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93402" y="2018927"/>
            <a:ext cx="5597943"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kiểu biến trong Java (3 kiểu):</a:t>
            </a:r>
          </a:p>
        </p:txBody>
      </p:sp>
      <p:pic>
        <p:nvPicPr>
          <p:cNvPr id="19" name="Picture 18" descr="A screenshot of a cell phone&#10;&#10;Description automatically generated">
            <a:extLst>
              <a:ext uri="{FF2B5EF4-FFF2-40B4-BE49-F238E27FC236}">
                <a16:creationId xmlns:a16="http://schemas.microsoft.com/office/drawing/2014/main" id="{57CADFF3-46A0-44A2-B281-8F52BB08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75" y="2534474"/>
            <a:ext cx="7676655" cy="3561526"/>
          </a:xfrm>
          <a:prstGeom prst="rect">
            <a:avLst/>
          </a:prstGeom>
        </p:spPr>
      </p:pic>
    </p:spTree>
    <p:extLst>
      <p:ext uri="{BB962C8B-B14F-4D97-AF65-F5344CB8AC3E}">
        <p14:creationId xmlns:p14="http://schemas.microsoft.com/office/powerpoint/2010/main" val="36866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90" name="Google Shape;190;p5"/>
          <p:cNvGrpSpPr/>
          <p:nvPr/>
        </p:nvGrpSpPr>
        <p:grpSpPr>
          <a:xfrm>
            <a:off x="1670730" y="1263299"/>
            <a:ext cx="8616270" cy="1007332"/>
            <a:chOff x="3129129" y="1121776"/>
            <a:chExt cx="5933741" cy="1171624"/>
          </a:xfrm>
        </p:grpSpPr>
        <p:sp>
          <p:nvSpPr>
            <p:cNvPr id="191" name="Google Shape;191;p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92" name="Google Shape;192;p5"/>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193" name="Google Shape;193;p5"/>
          <p:cNvGrpSpPr/>
          <p:nvPr/>
        </p:nvGrpSpPr>
        <p:grpSpPr>
          <a:xfrm>
            <a:off x="1782659" y="1240148"/>
            <a:ext cx="1674310" cy="1522886"/>
            <a:chOff x="3020983" y="881796"/>
            <a:chExt cx="2097410" cy="2097410"/>
          </a:xfrm>
        </p:grpSpPr>
        <p:grpSp>
          <p:nvGrpSpPr>
            <p:cNvPr id="194" name="Google Shape;194;p5"/>
            <p:cNvGrpSpPr/>
            <p:nvPr/>
          </p:nvGrpSpPr>
          <p:grpSpPr>
            <a:xfrm>
              <a:off x="3020983" y="881796"/>
              <a:ext cx="2097410" cy="2097410"/>
              <a:chOff x="3099689" y="1098878"/>
              <a:chExt cx="1995612" cy="1995615"/>
            </a:xfrm>
          </p:grpSpPr>
          <p:grpSp>
            <p:nvGrpSpPr>
              <p:cNvPr id="195" name="Google Shape;195;p5"/>
              <p:cNvGrpSpPr/>
              <p:nvPr/>
            </p:nvGrpSpPr>
            <p:grpSpPr>
              <a:xfrm>
                <a:off x="3099689" y="1098878"/>
                <a:ext cx="1995612" cy="1995615"/>
                <a:chOff x="6804316" y="2574806"/>
                <a:chExt cx="3585705" cy="3585705"/>
              </a:xfrm>
            </p:grpSpPr>
            <p:sp>
              <p:nvSpPr>
                <p:cNvPr id="196" name="Google Shape;196;p5"/>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97" name="Google Shape;197;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98" name="Google Shape;198;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99" name="Google Shape;199;p5"/>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0" name="Google Shape;200;p5"/>
            <p:cNvSpPr txBox="1"/>
            <p:nvPr/>
          </p:nvSpPr>
          <p:spPr>
            <a:xfrm>
              <a:off x="3514455" y="1292811"/>
              <a:ext cx="774240"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B850"/>
                  </a:solidFill>
                  <a:latin typeface="Impact"/>
                  <a:ea typeface="Impact"/>
                  <a:cs typeface="Impact"/>
                  <a:sym typeface="Impact"/>
                </a:rPr>
                <a:t>01</a:t>
              </a:r>
              <a:endParaRPr sz="2800">
                <a:solidFill>
                  <a:srgbClr val="FFB850"/>
                </a:solidFill>
                <a:latin typeface="Impact"/>
                <a:ea typeface="Impact"/>
                <a:cs typeface="Impact"/>
                <a:sym typeface="Impact"/>
              </a:endParaRPr>
            </a:p>
          </p:txBody>
        </p:sp>
      </p:grpSp>
      <p:sp>
        <p:nvSpPr>
          <p:cNvPr id="201" name="Google Shape;201;p5"/>
          <p:cNvSpPr txBox="1"/>
          <p:nvPr/>
        </p:nvSpPr>
        <p:spPr>
          <a:xfrm>
            <a:off x="2980807" y="1521544"/>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
        <p:nvSpPr>
          <p:cNvPr id="202" name="Google Shape;202;p5"/>
          <p:cNvSpPr/>
          <p:nvPr/>
        </p:nvSpPr>
        <p:spPr>
          <a:xfrm>
            <a:off x="1670730" y="2505849"/>
            <a:ext cx="8616269" cy="3437751"/>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vi-VN" sz="2800" b="0" i="0" dirty="0">
                <a:solidFill>
                  <a:srgbClr val="222222"/>
                </a:solidFill>
                <a:effectLst/>
                <a:latin typeface="Times New Roman" panose="02020603050405020304" pitchFamily="18" charset="0"/>
                <a:cs typeface="Times New Roman" panose="02020603050405020304" pitchFamily="18" charset="0"/>
              </a:rPr>
              <a:t>Collection là một interface có trong </a:t>
            </a:r>
            <a:r>
              <a:rPr lang="vi-VN" sz="2800" b="1" i="1" dirty="0">
                <a:solidFill>
                  <a:srgbClr val="222222"/>
                </a:solidFill>
                <a:effectLst/>
                <a:latin typeface="Times New Roman" panose="02020603050405020304" pitchFamily="18" charset="0"/>
                <a:cs typeface="Times New Roman" panose="02020603050405020304" pitchFamily="18" charset="0"/>
              </a:rPr>
              <a:t>java.util</a:t>
            </a:r>
            <a:r>
              <a:rPr lang="vi-VN" sz="2800" b="0" i="0" dirty="0">
                <a:solidFill>
                  <a:srgbClr val="222222"/>
                </a:solidFill>
                <a:effectLst/>
                <a:latin typeface="Times New Roman" panose="02020603050405020304" pitchFamily="18" charset="0"/>
                <a:cs typeface="Times New Roman" panose="02020603050405020304" pitchFamily="18" charset="0"/>
              </a:rPr>
              <a:t> package, nó được sử dụng để biểu diễn một nhóm các đối tượng riêng lẻ dưới dạng một đơn vị duy nhất (single unit). Collection cũng là một root interface trong collection framework mà Java cung cấp để làm việc với dữ liệu tập hợp</a:t>
            </a:r>
            <a:endParaRPr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 calcmode="lin" valueType="num">
                                      <p:cBhvr additive="base">
                                        <p:cTn id="10" dur="5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958161"/>
            <a:ext cx="8712598" cy="866951"/>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8" name="Picture 17">
            <a:extLst>
              <a:ext uri="{FF2B5EF4-FFF2-40B4-BE49-F238E27FC236}">
                <a16:creationId xmlns:a16="http://schemas.microsoft.com/office/drawing/2014/main" id="{0B8CAF25-8C99-470A-B5D0-832C2EB19DC0}"/>
              </a:ext>
            </a:extLst>
          </p:cNvPr>
          <p:cNvPicPr>
            <a:picLocks noChangeAspect="1"/>
          </p:cNvPicPr>
          <p:nvPr/>
        </p:nvPicPr>
        <p:blipFill>
          <a:blip r:embed="rId2"/>
          <a:stretch>
            <a:fillRect/>
          </a:stretch>
        </p:blipFill>
        <p:spPr>
          <a:xfrm>
            <a:off x="2625560" y="1755215"/>
            <a:ext cx="6594640" cy="4188385"/>
          </a:xfrm>
          <a:prstGeom prst="rect">
            <a:avLst/>
          </a:prstGeom>
        </p:spPr>
      </p:pic>
    </p:spTree>
    <p:extLst>
      <p:ext uri="{BB962C8B-B14F-4D97-AF65-F5344CB8AC3E}">
        <p14:creationId xmlns:p14="http://schemas.microsoft.com/office/powerpoint/2010/main" val="32440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958161"/>
            <a:ext cx="8712598" cy="866951"/>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26" name="Picture 2" descr="Kiểu dữ liệu Java - Tìm hiểu 8 kiểu dữ liệu ban đầu trong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47" y="2374268"/>
            <a:ext cx="7156254" cy="31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1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68928" y="952502"/>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064796"/>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922408"/>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C001FC2-675D-4B96-931B-8A6494867C80}"/>
              </a:ext>
            </a:extLst>
          </p:cNvPr>
          <p:cNvPicPr>
            <a:picLocks noChangeAspect="1"/>
          </p:cNvPicPr>
          <p:nvPr/>
        </p:nvPicPr>
        <p:blipFill>
          <a:blip r:embed="rId2"/>
          <a:stretch>
            <a:fillRect/>
          </a:stretch>
        </p:blipFill>
        <p:spPr>
          <a:xfrm>
            <a:off x="2233947" y="1617884"/>
            <a:ext cx="6759433" cy="4478116"/>
          </a:xfrm>
          <a:prstGeom prst="rect">
            <a:avLst/>
          </a:prstGeom>
        </p:spPr>
      </p:pic>
    </p:spTree>
    <p:extLst>
      <p:ext uri="{BB962C8B-B14F-4D97-AF65-F5344CB8AC3E}">
        <p14:creationId xmlns:p14="http://schemas.microsoft.com/office/powerpoint/2010/main" val="32718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16528" y="101861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89093" y="113091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23123" y="98852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B8998C8C-CBA7-47E2-942C-46F5285008AE}"/>
              </a:ext>
            </a:extLst>
          </p:cNvPr>
          <p:cNvPicPr>
            <a:picLocks noChangeAspect="1"/>
          </p:cNvPicPr>
          <p:nvPr/>
        </p:nvPicPr>
        <p:blipFill>
          <a:blip r:embed="rId2"/>
          <a:stretch>
            <a:fillRect/>
          </a:stretch>
        </p:blipFill>
        <p:spPr>
          <a:xfrm>
            <a:off x="2165482" y="1729235"/>
            <a:ext cx="6537750" cy="4442965"/>
          </a:xfrm>
          <a:prstGeom prst="rect">
            <a:avLst/>
          </a:prstGeom>
        </p:spPr>
      </p:pic>
    </p:spTree>
    <p:extLst>
      <p:ext uri="{BB962C8B-B14F-4D97-AF65-F5344CB8AC3E}">
        <p14:creationId xmlns:p14="http://schemas.microsoft.com/office/powerpoint/2010/main" val="4817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397528" y="115647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770093" y="126877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804123" y="112638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D563EB2A-CD40-4505-B713-348B4997F334}"/>
              </a:ext>
            </a:extLst>
          </p:cNvPr>
          <p:cNvPicPr>
            <a:picLocks noChangeAspect="1"/>
          </p:cNvPicPr>
          <p:nvPr/>
        </p:nvPicPr>
        <p:blipFill rotWithShape="1">
          <a:blip r:embed="rId2"/>
          <a:srcRect t="122" b="1"/>
          <a:stretch/>
        </p:blipFill>
        <p:spPr>
          <a:xfrm>
            <a:off x="1762271" y="1995037"/>
            <a:ext cx="8043741" cy="4177163"/>
          </a:xfrm>
          <a:prstGeom prst="rect">
            <a:avLst/>
          </a:prstGeom>
        </p:spPr>
      </p:pic>
    </p:spTree>
    <p:extLst>
      <p:ext uri="{BB962C8B-B14F-4D97-AF65-F5344CB8AC3E}">
        <p14:creationId xmlns:p14="http://schemas.microsoft.com/office/powerpoint/2010/main" val="132813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68928" y="1050758"/>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163052"/>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1020664"/>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3C1E6F3-C7CD-4BDB-BEED-7128964A0F70}"/>
              </a:ext>
            </a:extLst>
          </p:cNvPr>
          <p:cNvPicPr>
            <a:picLocks noChangeAspect="1"/>
          </p:cNvPicPr>
          <p:nvPr/>
        </p:nvPicPr>
        <p:blipFill>
          <a:blip r:embed="rId2"/>
          <a:stretch>
            <a:fillRect/>
          </a:stretch>
        </p:blipFill>
        <p:spPr>
          <a:xfrm>
            <a:off x="2411570" y="1706562"/>
            <a:ext cx="6287943" cy="4541838"/>
          </a:xfrm>
          <a:prstGeom prst="rect">
            <a:avLst/>
          </a:prstGeom>
        </p:spPr>
      </p:pic>
    </p:spTree>
    <p:extLst>
      <p:ext uri="{BB962C8B-B14F-4D97-AF65-F5344CB8AC3E}">
        <p14:creationId xmlns:p14="http://schemas.microsoft.com/office/powerpoint/2010/main" val="2289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92728" y="1040509"/>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152803"/>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10415"/>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CDE7CD1C-C3AF-404B-B50B-2300152005AC}"/>
              </a:ext>
            </a:extLst>
          </p:cNvPr>
          <p:cNvPicPr>
            <a:picLocks noChangeAspect="1"/>
          </p:cNvPicPr>
          <p:nvPr/>
        </p:nvPicPr>
        <p:blipFill>
          <a:blip r:embed="rId2"/>
          <a:stretch>
            <a:fillRect/>
          </a:stretch>
        </p:blipFill>
        <p:spPr>
          <a:xfrm>
            <a:off x="1770272" y="1907327"/>
            <a:ext cx="7418139" cy="4112473"/>
          </a:xfrm>
          <a:prstGeom prst="rect">
            <a:avLst/>
          </a:prstGeom>
        </p:spPr>
      </p:pic>
    </p:spTree>
    <p:extLst>
      <p:ext uri="{BB962C8B-B14F-4D97-AF65-F5344CB8AC3E}">
        <p14:creationId xmlns:p14="http://schemas.microsoft.com/office/powerpoint/2010/main" val="14306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85800" y="1168025"/>
            <a:ext cx="9144000" cy="674550"/>
            <a:chOff x="3129129" y="1121776"/>
            <a:chExt cx="6189792" cy="1171624"/>
          </a:xfrm>
          <a:solidFill>
            <a:schemeClr val="accent5"/>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97893" y="107980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sp>
        <p:nvSpPr>
          <p:cNvPr id="17" name="Callout: Down Arrow 1">
            <a:extLst>
              <a:ext uri="{FF2B5EF4-FFF2-40B4-BE49-F238E27FC236}">
                <a16:creationId xmlns:a16="http://schemas.microsoft.com/office/drawing/2014/main" id="{6D43BC29-F54F-4CFC-A8F8-40C6B554D14E}"/>
              </a:ext>
            </a:extLst>
          </p:cNvPr>
          <p:cNvSpPr/>
          <p:nvPr/>
        </p:nvSpPr>
        <p:spPr>
          <a:xfrm>
            <a:off x="3863107" y="5518422"/>
            <a:ext cx="2142031" cy="463086"/>
          </a:xfrm>
          <a:prstGeom prst="downArrowCallou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KHỐI LỆNH</a:t>
            </a:r>
          </a:p>
        </p:txBody>
      </p:sp>
      <p:sp>
        <p:nvSpPr>
          <p:cNvPr id="18" name="Left Brace 17">
            <a:extLst>
              <a:ext uri="{FF2B5EF4-FFF2-40B4-BE49-F238E27FC236}">
                <a16:creationId xmlns:a16="http://schemas.microsoft.com/office/drawing/2014/main" id="{D2E5970F-CDD5-4282-8C0A-0702DA9E7BAF}"/>
              </a:ext>
            </a:extLst>
          </p:cNvPr>
          <p:cNvSpPr/>
          <p:nvPr/>
        </p:nvSpPr>
        <p:spPr>
          <a:xfrm>
            <a:off x="1274104" y="2040875"/>
            <a:ext cx="226881" cy="67455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0" name="Straight Connector 19">
            <a:extLst>
              <a:ext uri="{FF2B5EF4-FFF2-40B4-BE49-F238E27FC236}">
                <a16:creationId xmlns:a16="http://schemas.microsoft.com/office/drawing/2014/main" id="{EC77E7E1-C12A-411F-A0FB-3272AD45941F}"/>
              </a:ext>
            </a:extLst>
          </p:cNvPr>
          <p:cNvCxnSpPr>
            <a:cxnSpLocks/>
          </p:cNvCxnSpPr>
          <p:nvPr/>
        </p:nvCxnSpPr>
        <p:spPr>
          <a:xfrm>
            <a:off x="1274104" y="2919735"/>
            <a:ext cx="0" cy="2310064"/>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Cấu trúc điều khiển rẽ nhánh if…else trong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104" y="1961275"/>
            <a:ext cx="7086600" cy="420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9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371600" y="1217182"/>
            <a:ext cx="9144000" cy="674550"/>
            <a:chOff x="3129129" y="1121776"/>
            <a:chExt cx="6189792" cy="1171624"/>
          </a:xfrm>
          <a:solidFill>
            <a:schemeClr val="accent5"/>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483693" y="112896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5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F552ED89-CCEE-4182-AE0B-613691F69145}"/>
              </a:ext>
            </a:extLst>
          </p:cNvPr>
          <p:cNvPicPr>
            <a:picLocks noChangeAspect="1"/>
          </p:cNvPicPr>
          <p:nvPr/>
        </p:nvPicPr>
        <p:blipFill>
          <a:blip r:embed="rId2"/>
          <a:stretch>
            <a:fillRect/>
          </a:stretch>
        </p:blipFill>
        <p:spPr>
          <a:xfrm>
            <a:off x="2436147" y="2311629"/>
            <a:ext cx="7179335" cy="3936771"/>
          </a:xfrm>
          <a:prstGeom prst="rect">
            <a:avLst/>
          </a:prstGeom>
        </p:spPr>
      </p:pic>
      <p:sp>
        <p:nvSpPr>
          <p:cNvPr id="18" name="Callout: Down Arrow 3">
            <a:extLst>
              <a:ext uri="{FF2B5EF4-FFF2-40B4-BE49-F238E27FC236}">
                <a16:creationId xmlns:a16="http://schemas.microsoft.com/office/drawing/2014/main" id="{A14D08EB-E6B1-4DC3-A1DA-329D33CEA243}"/>
              </a:ext>
            </a:extLst>
          </p:cNvPr>
          <p:cNvSpPr/>
          <p:nvPr/>
        </p:nvSpPr>
        <p:spPr>
          <a:xfrm>
            <a:off x="3726352" y="1916255"/>
            <a:ext cx="4434496" cy="832629"/>
          </a:xfrm>
          <a:prstGeom prst="downArrowCallou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latin typeface="Times New Roman" panose="02020603050405020304" pitchFamily="18" charset="0"/>
                <a:cs typeface="Times New Roman" panose="02020603050405020304" pitchFamily="18" charset="0"/>
              </a:rPr>
              <a:t>CẤU TRÚC IF - ELSE</a:t>
            </a:r>
          </a:p>
        </p:txBody>
      </p:sp>
    </p:spTree>
    <p:extLst>
      <p:ext uri="{BB962C8B-B14F-4D97-AF65-F5344CB8AC3E}">
        <p14:creationId xmlns:p14="http://schemas.microsoft.com/office/powerpoint/2010/main" val="5533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148665"/>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178893" y="106044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91A0D9D6-9CD2-4BA8-998D-371B7617661C}"/>
              </a:ext>
            </a:extLst>
          </p:cNvPr>
          <p:cNvPicPr>
            <a:picLocks noChangeAspect="1"/>
          </p:cNvPicPr>
          <p:nvPr/>
        </p:nvPicPr>
        <p:blipFill>
          <a:blip r:embed="rId2"/>
          <a:stretch>
            <a:fillRect/>
          </a:stretch>
        </p:blipFill>
        <p:spPr>
          <a:xfrm>
            <a:off x="1495348" y="2537601"/>
            <a:ext cx="8451334" cy="3634599"/>
          </a:xfrm>
          <a:prstGeom prst="rect">
            <a:avLst/>
          </a:prstGeom>
        </p:spPr>
      </p:pic>
      <p:sp>
        <p:nvSpPr>
          <p:cNvPr id="18" name="Callout: Down Arrow 3">
            <a:extLst>
              <a:ext uri="{FF2B5EF4-FFF2-40B4-BE49-F238E27FC236}">
                <a16:creationId xmlns:a16="http://schemas.microsoft.com/office/drawing/2014/main" id="{817E1979-4075-4AA2-9903-F3A7C4AE1489}"/>
              </a:ext>
            </a:extLst>
          </p:cNvPr>
          <p:cNvSpPr/>
          <p:nvPr/>
        </p:nvSpPr>
        <p:spPr>
          <a:xfrm>
            <a:off x="3015916" y="2002115"/>
            <a:ext cx="5245768" cy="95565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IF/ELSE LỒNG NHAU</a:t>
            </a:r>
          </a:p>
        </p:txBody>
      </p:sp>
    </p:spTree>
    <p:extLst>
      <p:ext uri="{BB962C8B-B14F-4D97-AF65-F5344CB8AC3E}">
        <p14:creationId xmlns:p14="http://schemas.microsoft.com/office/powerpoint/2010/main" val="13099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294" name="Google Shape;294;p10"/>
          <p:cNvGrpSpPr/>
          <p:nvPr/>
        </p:nvGrpSpPr>
        <p:grpSpPr>
          <a:xfrm>
            <a:off x="1090974" y="933238"/>
            <a:ext cx="8662626" cy="1007332"/>
            <a:chOff x="3129129" y="1121776"/>
            <a:chExt cx="5933741" cy="1171624"/>
          </a:xfrm>
        </p:grpSpPr>
        <p:sp>
          <p:nvSpPr>
            <p:cNvPr id="295" name="Google Shape;295;p10"/>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96" name="Google Shape;296;p10"/>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97" name="Google Shape;297;p10"/>
          <p:cNvGrpSpPr/>
          <p:nvPr/>
        </p:nvGrpSpPr>
        <p:grpSpPr>
          <a:xfrm>
            <a:off x="1218226" y="894454"/>
            <a:ext cx="1573057" cy="1573057"/>
            <a:chOff x="3020983" y="881796"/>
            <a:chExt cx="2097410" cy="2097410"/>
          </a:xfrm>
        </p:grpSpPr>
        <p:grpSp>
          <p:nvGrpSpPr>
            <p:cNvPr id="298" name="Google Shape;298;p10"/>
            <p:cNvGrpSpPr/>
            <p:nvPr/>
          </p:nvGrpSpPr>
          <p:grpSpPr>
            <a:xfrm>
              <a:off x="3020983" y="881796"/>
              <a:ext cx="2097410" cy="2097410"/>
              <a:chOff x="3099689" y="1098878"/>
              <a:chExt cx="1995612" cy="1995615"/>
            </a:xfrm>
          </p:grpSpPr>
          <p:grpSp>
            <p:nvGrpSpPr>
              <p:cNvPr id="299" name="Google Shape;299;p10"/>
              <p:cNvGrpSpPr/>
              <p:nvPr/>
            </p:nvGrpSpPr>
            <p:grpSpPr>
              <a:xfrm>
                <a:off x="3099689" y="1098878"/>
                <a:ext cx="1995612" cy="1995615"/>
                <a:chOff x="6804316" y="2574806"/>
                <a:chExt cx="3585705" cy="3585705"/>
              </a:xfrm>
            </p:grpSpPr>
            <p:sp>
              <p:nvSpPr>
                <p:cNvPr id="300" name="Google Shape;300;p10"/>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1" name="Google Shape;301;p1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2" name="Google Shape;302;p1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3" name="Google Shape;303;p10"/>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4" name="Google Shape;304;p10"/>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B850"/>
                  </a:solidFill>
                  <a:latin typeface="Impact"/>
                  <a:ea typeface="Impact"/>
                  <a:cs typeface="Impact"/>
                  <a:sym typeface="Impact"/>
                </a:rPr>
                <a:t>01</a:t>
              </a:r>
              <a:endParaRPr sz="2400" dirty="0">
                <a:solidFill>
                  <a:srgbClr val="FFB850"/>
                </a:solidFill>
                <a:latin typeface="Impact"/>
                <a:ea typeface="Impact"/>
                <a:cs typeface="Impact"/>
                <a:sym typeface="Impact"/>
              </a:endParaRPr>
            </a:p>
          </p:txBody>
        </p:sp>
      </p:grpSp>
      <p:sp>
        <p:nvSpPr>
          <p:cNvPr id="305" name="Google Shape;305;p10"/>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
        <p:nvSpPr>
          <p:cNvPr id="306" name="Google Shape;306;p10"/>
          <p:cNvSpPr/>
          <p:nvPr/>
        </p:nvSpPr>
        <p:spPr>
          <a:xfrm>
            <a:off x="857329" y="3013789"/>
            <a:ext cx="1867209" cy="1859156"/>
          </a:xfrm>
          <a:prstGeom prst="roundRect">
            <a:avLst>
              <a:gd name="adj" fmla="val 16667"/>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Cấu </a:t>
            </a:r>
            <a:r>
              <a:rPr lang="en-US" sz="2800" dirty="0" err="1">
                <a:solidFill>
                  <a:schemeClr val="dk1"/>
                </a:solidFill>
                <a:latin typeface="Times New Roman"/>
                <a:ea typeface="Times New Roman"/>
                <a:cs typeface="Times New Roman"/>
                <a:sym typeface="Times New Roman"/>
              </a:rPr>
              <a:t>trúc</a:t>
            </a:r>
            <a:r>
              <a:rPr lang="en-US" sz="2800" dirty="0">
                <a:solidFill>
                  <a:schemeClr val="dk1"/>
                </a:solidFill>
                <a:latin typeface="Times New Roman"/>
                <a:ea typeface="Times New Roman"/>
                <a:cs typeface="Times New Roman"/>
                <a:sym typeface="Times New Roman"/>
              </a:rPr>
              <a:t> phần </a:t>
            </a:r>
            <a:r>
              <a:rPr lang="en-US" sz="2800" dirty="0" err="1">
                <a:solidFill>
                  <a:schemeClr val="dk1"/>
                </a:solidFill>
                <a:latin typeface="Times New Roman"/>
                <a:ea typeface="Times New Roman"/>
                <a:cs typeface="Times New Roman"/>
                <a:sym typeface="Times New Roman"/>
              </a:rPr>
              <a:t>cấp</a:t>
            </a:r>
            <a:r>
              <a:rPr lang="en-US" sz="2800" dirty="0">
                <a:solidFill>
                  <a:schemeClr val="dk1"/>
                </a:solidFill>
                <a:latin typeface="Times New Roman"/>
                <a:ea typeface="Times New Roman"/>
                <a:cs typeface="Times New Roman"/>
                <a:sym typeface="Times New Roman"/>
              </a:rPr>
              <a:t> của Collection</a:t>
            </a:r>
            <a:endParaRPr dirty="0"/>
          </a:p>
        </p:txBody>
      </p:sp>
      <p:sp>
        <p:nvSpPr>
          <p:cNvPr id="308" name="Google Shape;308;p10"/>
          <p:cNvSpPr/>
          <p:nvPr/>
        </p:nvSpPr>
        <p:spPr>
          <a:xfrm>
            <a:off x="2724538" y="3854266"/>
            <a:ext cx="408365" cy="178201"/>
          </a:xfrm>
          <a:prstGeom prst="rightArrow">
            <a:avLst>
              <a:gd name="adj1" fmla="val 50000"/>
              <a:gd name="adj2" fmla="val 50000"/>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a:ea typeface="Arial"/>
              <a:cs typeface="Arial"/>
              <a:sym typeface="Arial"/>
            </a:endParaRPr>
          </a:p>
        </p:txBody>
      </p:sp>
      <p:pic>
        <p:nvPicPr>
          <p:cNvPr id="7" name="Picture 6">
            <a:extLst>
              <a:ext uri="{FF2B5EF4-FFF2-40B4-BE49-F238E27FC236}">
                <a16:creationId xmlns:a16="http://schemas.microsoft.com/office/drawing/2014/main" id="{D871D322-787D-D681-A785-92E86343AFDA}"/>
              </a:ext>
            </a:extLst>
          </p:cNvPr>
          <p:cNvPicPr>
            <a:picLocks noChangeAspect="1"/>
          </p:cNvPicPr>
          <p:nvPr/>
        </p:nvPicPr>
        <p:blipFill>
          <a:blip r:embed="rId3"/>
          <a:stretch>
            <a:fillRect/>
          </a:stretch>
        </p:blipFill>
        <p:spPr>
          <a:xfrm>
            <a:off x="4182631" y="2341693"/>
            <a:ext cx="5683488" cy="35830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4"/>
                                        </p:tgtEl>
                                        <p:attrNameLst>
                                          <p:attrName>style.visibility</p:attrName>
                                        </p:attrNameLst>
                                      </p:cBhvr>
                                      <p:to>
                                        <p:strVal val="visible"/>
                                      </p:to>
                                    </p:set>
                                    <p:anim calcmode="lin" valueType="num">
                                      <p:cBhvr additive="base">
                                        <p:cTn id="10" dur="500"/>
                                        <p:tgtEl>
                                          <p:spTgt spid="2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28600"/>
            <a:ext cx="1143000" cy="821245"/>
          </a:xfrm>
          <a:prstGeom prst="rect">
            <a:avLst/>
          </a:prstGeom>
        </p:spPr>
      </p:pic>
      <p:grpSp>
        <p:nvGrpSpPr>
          <p:cNvPr id="5" name="组合 77"/>
          <p:cNvGrpSpPr/>
          <p:nvPr/>
        </p:nvGrpSpPr>
        <p:grpSpPr>
          <a:xfrm>
            <a:off x="762000" y="1279388"/>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874093" y="1191168"/>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5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p>
          </p:txBody>
        </p:sp>
      </p:grpSp>
      <p:pic>
        <p:nvPicPr>
          <p:cNvPr id="17" name="Picture 16">
            <a:extLst>
              <a:ext uri="{FF2B5EF4-FFF2-40B4-BE49-F238E27FC236}">
                <a16:creationId xmlns:a16="http://schemas.microsoft.com/office/drawing/2014/main" id="{D1249AA3-D68B-489B-A81B-EA40B4CFD662}"/>
              </a:ext>
            </a:extLst>
          </p:cNvPr>
          <p:cNvPicPr>
            <a:picLocks noChangeAspect="1"/>
          </p:cNvPicPr>
          <p:nvPr/>
        </p:nvPicPr>
        <p:blipFill>
          <a:blip r:embed="rId4"/>
          <a:stretch>
            <a:fillRect/>
          </a:stretch>
        </p:blipFill>
        <p:spPr>
          <a:xfrm>
            <a:off x="3615338" y="2508584"/>
            <a:ext cx="3601753" cy="3892216"/>
          </a:xfrm>
          <a:prstGeom prst="rect">
            <a:avLst/>
          </a:prstGeom>
        </p:spPr>
      </p:pic>
      <p:sp>
        <p:nvSpPr>
          <p:cNvPr id="18" name="Callout: Down Arrow 3">
            <a:extLst>
              <a:ext uri="{FF2B5EF4-FFF2-40B4-BE49-F238E27FC236}">
                <a16:creationId xmlns:a16="http://schemas.microsoft.com/office/drawing/2014/main" id="{F57BFA67-8E10-45A5-8BDB-2E12C3D7BE36}"/>
              </a:ext>
            </a:extLst>
          </p:cNvPr>
          <p:cNvSpPr/>
          <p:nvPr/>
        </p:nvSpPr>
        <p:spPr>
          <a:xfrm>
            <a:off x="3640169" y="1943317"/>
            <a:ext cx="3552092" cy="87513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CẤU TRÚC SWITCH – CASE</a:t>
            </a:r>
          </a:p>
        </p:txBody>
      </p:sp>
      <p:sp>
        <p:nvSpPr>
          <p:cNvPr id="19" name="Arrow: Right 4">
            <a:extLst>
              <a:ext uri="{FF2B5EF4-FFF2-40B4-BE49-F238E27FC236}">
                <a16:creationId xmlns:a16="http://schemas.microsoft.com/office/drawing/2014/main" id="{BDF13D93-7D8E-4A4E-A27E-25F9AD9D85E7}"/>
              </a:ext>
            </a:extLst>
          </p:cNvPr>
          <p:cNvSpPr/>
          <p:nvPr/>
        </p:nvSpPr>
        <p:spPr>
          <a:xfrm>
            <a:off x="998660" y="210419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truongHop phải là biến có kiểu dữ liệu int/byte/short</a:t>
            </a:r>
          </a:p>
          <a:p>
            <a:r>
              <a:rPr lang="en-US" sz="1800">
                <a:latin typeface="Times New Roman" panose="02020603050405020304" pitchFamily="18" charset="0"/>
                <a:cs typeface="Times New Roman" panose="02020603050405020304" pitchFamily="18" charset="0"/>
              </a:rPr>
              <a:t>/char/String</a:t>
            </a:r>
          </a:p>
        </p:txBody>
      </p:sp>
      <p:sp>
        <p:nvSpPr>
          <p:cNvPr id="20" name="Arrow: Right 17">
            <a:extLst>
              <a:ext uri="{FF2B5EF4-FFF2-40B4-BE49-F238E27FC236}">
                <a16:creationId xmlns:a16="http://schemas.microsoft.com/office/drawing/2014/main" id="{C147F25F-09CB-4BA3-82AC-35E84EA9F6CE}"/>
              </a:ext>
            </a:extLst>
          </p:cNvPr>
          <p:cNvSpPr/>
          <p:nvPr/>
        </p:nvSpPr>
        <p:spPr>
          <a:xfrm>
            <a:off x="998658" y="451740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break: thoát khỏi cấu trúc switch</a:t>
            </a:r>
          </a:p>
        </p:txBody>
      </p:sp>
      <p:sp>
        <p:nvSpPr>
          <p:cNvPr id="21" name="Arrow: Left 5">
            <a:extLst>
              <a:ext uri="{FF2B5EF4-FFF2-40B4-BE49-F238E27FC236}">
                <a16:creationId xmlns:a16="http://schemas.microsoft.com/office/drawing/2014/main" id="{49FBECF8-A763-4083-833C-D601D3532E37}"/>
              </a:ext>
            </a:extLst>
          </p:cNvPr>
          <p:cNvSpPr/>
          <p:nvPr/>
        </p:nvSpPr>
        <p:spPr>
          <a:xfrm>
            <a:off x="6867167" y="4909291"/>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Default: trường hợp không thỏa mãn case nào</a:t>
            </a:r>
          </a:p>
        </p:txBody>
      </p:sp>
      <p:sp>
        <p:nvSpPr>
          <p:cNvPr id="22" name="Arrow: Left 19">
            <a:extLst>
              <a:ext uri="{FF2B5EF4-FFF2-40B4-BE49-F238E27FC236}">
                <a16:creationId xmlns:a16="http://schemas.microsoft.com/office/drawing/2014/main" id="{41931561-568C-4B23-BF49-75F355022036}"/>
              </a:ext>
            </a:extLst>
          </p:cNvPr>
          <p:cNvSpPr/>
          <p:nvPr/>
        </p:nvSpPr>
        <p:spPr>
          <a:xfrm>
            <a:off x="6867167" y="2883614"/>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Case: là giá trị của biến truongHop</a:t>
            </a:r>
          </a:p>
        </p:txBody>
      </p:sp>
    </p:spTree>
    <p:extLst>
      <p:ext uri="{BB962C8B-B14F-4D97-AF65-F5344CB8AC3E}">
        <p14:creationId xmlns:p14="http://schemas.microsoft.com/office/powerpoint/2010/main" val="6378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762000" y="1279388"/>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874093" y="1191168"/>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028" name="Picture 4" descr="3.4.3. Switch Stat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6929" y="2132838"/>
            <a:ext cx="3724113" cy="456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976277" y="1331172"/>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191512" y="1352443"/>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09</a:t>
              </a:r>
              <a:endParaRPr lang="zh-CN" altLang="en-US" sz="2800" dirty="0">
                <a:solidFill>
                  <a:srgbClr val="FFC000"/>
                </a:solidFill>
                <a:latin typeface="Impact" panose="020B0806030902050204" pitchFamily="34" charset="0"/>
              </a:endParaRPr>
            </a:p>
          </p:txBody>
        </p:sp>
      </p:grpSp>
      <p:sp>
        <p:nvSpPr>
          <p:cNvPr id="15" name="TextBox 14">
            <a:extLst>
              <a:ext uri="{FF2B5EF4-FFF2-40B4-BE49-F238E27FC236}">
                <a16:creationId xmlns:a16="http://schemas.microsoft.com/office/drawing/2014/main" id="{F0858F38-E4E2-420D-B51C-821EBD09BE23}"/>
              </a:ext>
            </a:extLst>
          </p:cNvPr>
          <p:cNvSpPr txBox="1"/>
          <p:nvPr/>
        </p:nvSpPr>
        <p:spPr>
          <a:xfrm>
            <a:off x="1191512" y="2239218"/>
            <a:ext cx="8784386" cy="2677656"/>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Một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trong Java là một tập hợp 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vi-VN" sz="2800" dirty="0">
                <a:latin typeface="Times New Roman" panose="02020603050405020304" pitchFamily="18" charset="0"/>
                <a:cs typeface="Times New Roman" panose="02020603050405020304" pitchFamily="18" charset="0"/>
              </a:rPr>
              <a:t> lệnh để thực hiện một hành động. Ví dụ khi bạn gọi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System.out.print, hệ thống thực thi một </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lệnh để hiển thị một thông báo trên bàn điều khiển console.</a:t>
            </a: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 </a:t>
            </a:r>
          </a:p>
        </p:txBody>
      </p:sp>
      <p:pic>
        <p:nvPicPr>
          <p:cNvPr id="16" name="Picture 15">
            <a:extLst>
              <a:ext uri="{FF2B5EF4-FFF2-40B4-BE49-F238E27FC236}">
                <a16:creationId xmlns:a16="http://schemas.microsoft.com/office/drawing/2014/main" id="{EA662769-3A05-408D-B9B1-3EEBFF890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942" y="4978912"/>
            <a:ext cx="8310955" cy="1040888"/>
          </a:xfrm>
          <a:prstGeom prst="rect">
            <a:avLst/>
          </a:prstGeom>
        </p:spPr>
      </p:pic>
    </p:spTree>
    <p:extLst>
      <p:ext uri="{BB962C8B-B14F-4D97-AF65-F5344CB8AC3E}">
        <p14:creationId xmlns:p14="http://schemas.microsoft.com/office/powerpoint/2010/main" val="259704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128677" y="1001898"/>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023169"/>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09</a:t>
              </a:r>
              <a:endParaRPr lang="zh-CN" altLang="en-US" sz="2800" dirty="0">
                <a:solidFill>
                  <a:srgbClr val="FFC000"/>
                </a:solidFill>
                <a:latin typeface="Impact" panose="020B0806030902050204" pitchFamily="34" charset="0"/>
              </a:endParaRPr>
            </a:p>
          </p:txBody>
        </p:sp>
      </p:grpSp>
      <p:sp>
        <p:nvSpPr>
          <p:cNvPr id="16" name="Rectangle: Rounded Corners 4">
            <a:extLst>
              <a:ext uri="{FF2B5EF4-FFF2-40B4-BE49-F238E27FC236}">
                <a16:creationId xmlns:a16="http://schemas.microsoft.com/office/drawing/2014/main" id="{7C502C28-1C99-4620-8473-E0859BD80F3D}"/>
              </a:ext>
            </a:extLst>
          </p:cNvPr>
          <p:cNvSpPr/>
          <p:nvPr/>
        </p:nvSpPr>
        <p:spPr>
          <a:xfrm>
            <a:off x="1289008" y="1825248"/>
            <a:ext cx="2885377" cy="1189992"/>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Access Modifier: public/private/</a:t>
            </a:r>
          </a:p>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protected</a:t>
            </a:r>
          </a:p>
        </p:txBody>
      </p:sp>
      <p:sp>
        <p:nvSpPr>
          <p:cNvPr id="18" name="Rectangle: Rounded Corners 20">
            <a:extLst>
              <a:ext uri="{FF2B5EF4-FFF2-40B4-BE49-F238E27FC236}">
                <a16:creationId xmlns:a16="http://schemas.microsoft.com/office/drawing/2014/main" id="{426B3AD9-1E1F-40DB-89CF-528E2E047798}"/>
              </a:ext>
            </a:extLst>
          </p:cNvPr>
          <p:cNvSpPr/>
          <p:nvPr/>
        </p:nvSpPr>
        <p:spPr>
          <a:xfrm>
            <a:off x="4888366" y="1846458"/>
            <a:ext cx="2048806" cy="1173677"/>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Kiểu trả về:void/int/String/…</a:t>
            </a:r>
          </a:p>
        </p:txBody>
      </p:sp>
      <p:sp>
        <p:nvSpPr>
          <p:cNvPr id="20" name="Rectangle: Rounded Corners 30">
            <a:extLst>
              <a:ext uri="{FF2B5EF4-FFF2-40B4-BE49-F238E27FC236}">
                <a16:creationId xmlns:a16="http://schemas.microsoft.com/office/drawing/2014/main" id="{1A0ABAA7-8BC0-4F95-9314-6242A15F55CC}"/>
              </a:ext>
            </a:extLst>
          </p:cNvPr>
          <p:cNvSpPr/>
          <p:nvPr/>
        </p:nvSpPr>
        <p:spPr>
          <a:xfrm>
            <a:off x="7646355" y="2208226"/>
            <a:ext cx="1918177" cy="461459"/>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Tên hàm</a:t>
            </a:r>
          </a:p>
        </p:txBody>
      </p:sp>
      <p:sp>
        <p:nvSpPr>
          <p:cNvPr id="22" name="Rectangle: Rounded Corners 36">
            <a:extLst>
              <a:ext uri="{FF2B5EF4-FFF2-40B4-BE49-F238E27FC236}">
                <a16:creationId xmlns:a16="http://schemas.microsoft.com/office/drawing/2014/main" id="{1FD27FC1-7500-4517-99AA-AF924D791BF1}"/>
              </a:ext>
            </a:extLst>
          </p:cNvPr>
          <p:cNvSpPr/>
          <p:nvPr/>
        </p:nvSpPr>
        <p:spPr>
          <a:xfrm>
            <a:off x="8299662" y="5019479"/>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Danh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sách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tham</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số</a:t>
            </a:r>
            <a:endPar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6" name="Picture 25"/>
          <p:cNvPicPr>
            <a:picLocks noChangeAspect="1"/>
          </p:cNvPicPr>
          <p:nvPr/>
        </p:nvPicPr>
        <p:blipFill>
          <a:blip r:embed="rId2"/>
          <a:stretch>
            <a:fillRect/>
          </a:stretch>
        </p:blipFill>
        <p:spPr>
          <a:xfrm>
            <a:off x="1430289" y="3460953"/>
            <a:ext cx="8258175" cy="1400175"/>
          </a:xfrm>
          <a:prstGeom prst="rect">
            <a:avLst/>
          </a:prstGeom>
        </p:spPr>
      </p:pic>
      <p:sp>
        <p:nvSpPr>
          <p:cNvPr id="24" name="Rectangle: Rounded Corners 41">
            <a:extLst>
              <a:ext uri="{FF2B5EF4-FFF2-40B4-BE49-F238E27FC236}">
                <a16:creationId xmlns:a16="http://schemas.microsoft.com/office/drawing/2014/main" id="{BF2F0C9B-3884-4524-ABC3-BC893FC44846}"/>
              </a:ext>
            </a:extLst>
          </p:cNvPr>
          <p:cNvSpPr/>
          <p:nvPr/>
        </p:nvSpPr>
        <p:spPr>
          <a:xfrm>
            <a:off x="1424474" y="4937406"/>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Khối</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lệnh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của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hàm</a:t>
            </a:r>
            <a:endPar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73DF77B8-6DEF-4515-BF96-4D27CBFB0E90}"/>
              </a:ext>
            </a:extLst>
          </p:cNvPr>
          <p:cNvCxnSpPr>
            <a:cxnSpLocks/>
          </p:cNvCxnSpPr>
          <p:nvPr/>
        </p:nvCxnSpPr>
        <p:spPr>
          <a:xfrm flipV="1">
            <a:off x="2452159" y="4093151"/>
            <a:ext cx="358446" cy="695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FB70CFB-C796-4AAB-9872-5FF3450E755E}"/>
              </a:ext>
            </a:extLst>
          </p:cNvPr>
          <p:cNvCxnSpPr>
            <a:cxnSpLocks/>
          </p:cNvCxnSpPr>
          <p:nvPr/>
        </p:nvCxnSpPr>
        <p:spPr>
          <a:xfrm>
            <a:off x="2024694" y="3015240"/>
            <a:ext cx="32706" cy="523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5025015-CCDB-4BF3-82F1-228C03C049BF}"/>
              </a:ext>
            </a:extLst>
          </p:cNvPr>
          <p:cNvCxnSpPr>
            <a:cxnSpLocks/>
          </p:cNvCxnSpPr>
          <p:nvPr/>
        </p:nvCxnSpPr>
        <p:spPr>
          <a:xfrm flipH="1">
            <a:off x="3921283" y="2929255"/>
            <a:ext cx="1738384" cy="642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FD02469-EEB2-4D3A-B4A1-3E5B4B2ADB95}"/>
              </a:ext>
            </a:extLst>
          </p:cNvPr>
          <p:cNvCxnSpPr>
            <a:cxnSpLocks/>
            <a:stCxn id="20" idx="2"/>
          </p:cNvCxnSpPr>
          <p:nvPr/>
        </p:nvCxnSpPr>
        <p:spPr>
          <a:xfrm flipH="1">
            <a:off x="6266243" y="2669685"/>
            <a:ext cx="2339201" cy="895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AC57515-1824-4715-80E7-B7411A71F98E}"/>
              </a:ext>
            </a:extLst>
          </p:cNvPr>
          <p:cNvCxnSpPr>
            <a:cxnSpLocks/>
            <a:stCxn id="22" idx="0"/>
          </p:cNvCxnSpPr>
          <p:nvPr/>
        </p:nvCxnSpPr>
        <p:spPr>
          <a:xfrm flipH="1" flipV="1">
            <a:off x="8534400" y="3732840"/>
            <a:ext cx="714038" cy="1286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49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549928" y="116348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922493" y="127578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956523" y="113339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789930" y="2044836"/>
            <a:ext cx="2890689" cy="5618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for</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386622" y="2784432"/>
            <a:ext cx="5461978"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Duyệt theo chỉ số(index)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20759" y="3529174"/>
            <a:ext cx="5056441"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4888107" y="4266197"/>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295400" y="4996994"/>
            <a:ext cx="10667999"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for</a:t>
            </a:r>
            <a:r>
              <a:rPr lang="en-US" sz="2800" dirty="0">
                <a:solidFill>
                  <a:schemeClr val="tx1">
                    <a:lumMod val="95000"/>
                    <a:lumOff val="5000"/>
                  </a:schemeClr>
                </a:solidFill>
              </a:rPr>
              <a:t>(</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bắt</a:t>
            </a:r>
            <a:r>
              <a:rPr lang="en-US" sz="2800" dirty="0">
                <a:solidFill>
                  <a:schemeClr val="tx1">
                    <a:lumMod val="95000"/>
                    <a:lumOff val="5000"/>
                  </a:schemeClr>
                </a:solidFill>
              </a:rPr>
              <a:t> </a:t>
            </a:r>
            <a:r>
              <a:rPr lang="en-US" sz="2800" dirty="0" err="1">
                <a:solidFill>
                  <a:schemeClr val="tx1">
                    <a:lumMod val="95000"/>
                    <a:lumOff val="5000"/>
                  </a:schemeClr>
                </a:solidFill>
              </a:rPr>
              <a:t>đầu</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điều</a:t>
            </a:r>
            <a:r>
              <a:rPr lang="en-US" sz="2800" dirty="0">
                <a:solidFill>
                  <a:schemeClr val="tx1">
                    <a:lumMod val="95000"/>
                    <a:lumOff val="5000"/>
                  </a:schemeClr>
                </a:solidFill>
              </a:rPr>
              <a:t> </a:t>
            </a:r>
            <a:r>
              <a:rPr lang="en-US" sz="2800" dirty="0" err="1">
                <a:solidFill>
                  <a:schemeClr val="tx1">
                    <a:lumMod val="95000"/>
                    <a:lumOff val="5000"/>
                  </a:schemeClr>
                </a:solidFill>
              </a:rPr>
              <a:t>kiện</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tăng</a:t>
            </a:r>
            <a:r>
              <a:rPr lang="en-US" sz="2800" dirty="0">
                <a:solidFill>
                  <a:schemeClr val="tx1">
                    <a:lumMod val="95000"/>
                    <a:lumOff val="5000"/>
                  </a:schemeClr>
                </a:solidFill>
              </a:rPr>
              <a:t>/</a:t>
            </a:r>
            <a:r>
              <a:rPr lang="en-US" sz="2800" dirty="0" err="1">
                <a:solidFill>
                  <a:schemeClr val="tx1">
                    <a:lumMod val="95000"/>
                    <a:lumOff val="5000"/>
                  </a:schemeClr>
                </a:solidFill>
              </a:rPr>
              <a:t>giảm</a:t>
            </a:r>
            <a:r>
              <a:rPr lang="en-US" sz="2800" dirty="0">
                <a:solidFill>
                  <a:schemeClr val="tx1">
                    <a:lumMod val="95000"/>
                    <a:lumOff val="5000"/>
                  </a:schemeClr>
                </a:solidFill>
              </a:rPr>
              <a:t> </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chemeClr val="tx1">
                    <a:lumMod val="95000"/>
                    <a:lumOff val="5000"/>
                  </a:schemeClr>
                </a:solidFill>
              </a:rPr>
              <a:t>) {</a:t>
            </a:r>
            <a:br>
              <a:rPr lang="en-US" sz="2800" dirty="0">
                <a:solidFill>
                  <a:schemeClr val="tx1">
                    <a:lumMod val="95000"/>
                    <a:lumOff val="5000"/>
                  </a:schemeClr>
                </a:solidFill>
              </a:rPr>
            </a:br>
            <a:r>
              <a:rPr lang="en-US" sz="2800" dirty="0">
                <a:solidFill>
                  <a:schemeClr val="tx1">
                    <a:lumMod val="95000"/>
                    <a:lumOff val="5000"/>
                  </a:schemeClr>
                </a:solidFill>
              </a:rPr>
              <a:t>	//</a:t>
            </a:r>
            <a:r>
              <a:rPr lang="en-US" sz="2800" dirty="0" err="1">
                <a:solidFill>
                  <a:schemeClr val="tx1">
                    <a:lumMod val="95000"/>
                    <a:lumOff val="5000"/>
                  </a:schemeClr>
                </a:solidFill>
              </a:rPr>
              <a:t>Khối</a:t>
            </a:r>
            <a:r>
              <a:rPr lang="en-US" sz="2800" dirty="0">
                <a:solidFill>
                  <a:schemeClr val="tx1">
                    <a:lumMod val="95000"/>
                    <a:lumOff val="5000"/>
                  </a:schemeClr>
                </a:solidFill>
              </a:rPr>
              <a:t> </a:t>
            </a:r>
            <a:r>
              <a:rPr lang="en-US" sz="2800" dirty="0" err="1">
                <a:solidFill>
                  <a:schemeClr val="tx1">
                    <a:lumMod val="95000"/>
                    <a:lumOff val="5000"/>
                  </a:schemeClr>
                </a:solidFill>
              </a:rPr>
              <a:t>lệnh</a:t>
            </a:r>
            <a:r>
              <a:rPr lang="en-US" sz="2800" dirty="0">
                <a:solidFill>
                  <a:schemeClr val="tx1">
                    <a:lumMod val="95000"/>
                    <a:lumOff val="5000"/>
                  </a:schemeClr>
                </a:solidFill>
              </a:rPr>
              <a:t> </a:t>
            </a:r>
            <a:r>
              <a:rPr lang="en-US" sz="2800" dirty="0" err="1">
                <a:solidFill>
                  <a:schemeClr val="tx1">
                    <a:lumMod val="95000"/>
                    <a:lumOff val="5000"/>
                  </a:schemeClr>
                </a:solidFill>
              </a:rPr>
              <a:t>lặp</a:t>
            </a:r>
            <a:endParaRPr lang="en-US" sz="2800" dirty="0">
              <a:solidFill>
                <a:schemeClr val="tx1">
                  <a:lumMod val="95000"/>
                  <a:lumOff val="5000"/>
                </a:schemeClr>
              </a:solidFill>
            </a:endParaRPr>
          </a:p>
          <a:p>
            <a:r>
              <a:rPr lang="en-US" sz="2800" dirty="0">
                <a:solidFill>
                  <a:schemeClr val="tx1">
                    <a:lumMod val="95000"/>
                    <a:lumOff val="5000"/>
                  </a:schemeClr>
                </a:solidFill>
              </a:rPr>
              <a:t>}</a:t>
            </a:r>
          </a:p>
        </p:txBody>
      </p:sp>
    </p:spTree>
    <p:extLst>
      <p:ext uri="{BB962C8B-B14F-4D97-AF65-F5344CB8AC3E}">
        <p14:creationId xmlns:p14="http://schemas.microsoft.com/office/powerpoint/2010/main" val="15091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41107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52337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38098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pic>
        <p:nvPicPr>
          <p:cNvPr id="2" name="Picture 1"/>
          <p:cNvPicPr>
            <a:picLocks noChangeAspect="1"/>
          </p:cNvPicPr>
          <p:nvPr/>
        </p:nvPicPr>
        <p:blipFill>
          <a:blip r:embed="rId2"/>
          <a:stretch>
            <a:fillRect/>
          </a:stretch>
        </p:blipFill>
        <p:spPr>
          <a:xfrm>
            <a:off x="3100772" y="2190883"/>
            <a:ext cx="5800725" cy="3457575"/>
          </a:xfrm>
          <a:prstGeom prst="rect">
            <a:avLst/>
          </a:prstGeom>
        </p:spPr>
      </p:pic>
    </p:spTree>
    <p:extLst>
      <p:ext uri="{BB962C8B-B14F-4D97-AF65-F5344CB8AC3E}">
        <p14:creationId xmlns:p14="http://schemas.microsoft.com/office/powerpoint/2010/main" val="15489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942329" y="1944250"/>
            <a:ext cx="4058478" cy="42819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1.Vòng </a:t>
            </a:r>
            <a:r>
              <a:rPr lang="en-US" sz="2800" dirty="0" err="1"/>
              <a:t>lặp</a:t>
            </a:r>
            <a:r>
              <a:rPr lang="en-US" sz="2800" dirty="0"/>
              <a:t> while()</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561056" y="2521191"/>
            <a:ext cx="7040144" cy="428192"/>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KHÔNG </a:t>
            </a:r>
            <a:r>
              <a:rPr lang="en-US" sz="2800" dirty="0" err="1">
                <a:solidFill>
                  <a:srgbClr val="C00000"/>
                </a:solidFill>
              </a:rPr>
              <a:t>duyệt</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chỉ</a:t>
            </a:r>
            <a:r>
              <a:rPr lang="en-US" sz="2800" dirty="0">
                <a:solidFill>
                  <a:srgbClr val="C00000"/>
                </a:solidFill>
              </a:rPr>
              <a:t> </a:t>
            </a:r>
            <a:r>
              <a:rPr lang="en-US" sz="2800" dirty="0" err="1">
                <a:solidFill>
                  <a:srgbClr val="C00000"/>
                </a:solidFill>
              </a:rPr>
              <a:t>số</a:t>
            </a:r>
            <a:r>
              <a:rPr lang="en-US" sz="2800" dirty="0">
                <a:solidFill>
                  <a:srgbClr val="C00000"/>
                </a:solidFill>
              </a:rPr>
              <a:t>(index)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74893" y="3200554"/>
            <a:ext cx="6602507"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KHÔNG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5040507" y="4275803"/>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447801" y="5006600"/>
            <a:ext cx="10363200"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while</a:t>
            </a:r>
            <a:r>
              <a:rPr lang="en-US" sz="2800" dirty="0">
                <a:solidFill>
                  <a:schemeClr val="tx1"/>
                </a:solidFill>
              </a:rPr>
              <a:t>(</a:t>
            </a:r>
            <a:r>
              <a:rPr lang="en-US" sz="2800" dirty="0" err="1">
                <a:solidFill>
                  <a:schemeClr val="tx1"/>
                </a:solidFill>
              </a:rPr>
              <a:t>điều</a:t>
            </a:r>
            <a:r>
              <a:rPr lang="en-US" sz="2800" dirty="0">
                <a:solidFill>
                  <a:schemeClr val="tx1"/>
                </a:solidFill>
              </a:rPr>
              <a:t> </a:t>
            </a:r>
            <a:r>
              <a:rPr lang="en-US" sz="2800" dirty="0" err="1">
                <a:solidFill>
                  <a:schemeClr val="tx1"/>
                </a:solidFill>
              </a:rPr>
              <a:t>kiện</a:t>
            </a:r>
            <a:r>
              <a:rPr lang="en-US" sz="2800" dirty="0">
                <a:solidFill>
                  <a:schemeClr val="tx1"/>
                </a:solidFill>
              </a:rPr>
              <a:t> </a:t>
            </a:r>
            <a:r>
              <a:rPr lang="en-US" sz="2800" dirty="0" err="1">
                <a:solidFill>
                  <a:schemeClr val="tx1"/>
                </a:solidFill>
              </a:rPr>
              <a:t>lặp</a:t>
            </a:r>
            <a:r>
              <a:rPr lang="en-US" sz="2800" dirty="0">
                <a:solidFill>
                  <a:schemeClr val="tx1"/>
                </a:solidFill>
              </a:rPr>
              <a:t>){</a:t>
            </a:r>
          </a:p>
          <a:p>
            <a:r>
              <a:rPr lang="en-US" sz="2800" dirty="0">
                <a:solidFill>
                  <a:schemeClr val="tx1"/>
                </a:solidFill>
              </a:rPr>
              <a:t>	//</a:t>
            </a:r>
            <a:r>
              <a:rPr lang="en-US" sz="2800" dirty="0" err="1">
                <a:solidFill>
                  <a:schemeClr val="tx1"/>
                </a:solidFill>
              </a:rPr>
              <a:t>Khối</a:t>
            </a:r>
            <a:r>
              <a:rPr lang="en-US" sz="2800" dirty="0">
                <a:solidFill>
                  <a:schemeClr val="tx1"/>
                </a:solidFill>
              </a:rPr>
              <a:t> </a:t>
            </a:r>
            <a:r>
              <a:rPr lang="en-US" sz="2800" dirty="0" err="1">
                <a:solidFill>
                  <a:schemeClr val="tx1"/>
                </a:solidFill>
              </a:rPr>
              <a:t>lệnh</a:t>
            </a:r>
            <a:r>
              <a:rPr lang="en-US" sz="2800" dirty="0">
                <a:solidFill>
                  <a:schemeClr val="tx1"/>
                </a:solidFill>
              </a:rPr>
              <a:t> </a:t>
            </a:r>
            <a:r>
              <a:rPr lang="en-US" sz="2800" dirty="0" err="1">
                <a:solidFill>
                  <a:schemeClr val="tx1"/>
                </a:solidFill>
              </a:rPr>
              <a:t>lặp</a:t>
            </a:r>
            <a:endParaRPr lang="en-US" sz="2800" dirty="0">
              <a:solidFill>
                <a:schemeClr val="tx1"/>
              </a:solidFill>
            </a:endParaRPr>
          </a:p>
          <a:p>
            <a:r>
              <a:rPr lang="en-US" sz="2800" dirty="0">
                <a:solidFill>
                  <a:schemeClr val="tx1"/>
                </a:solidFill>
              </a:rPr>
              <a:t>}</a:t>
            </a:r>
          </a:p>
        </p:txBody>
      </p:sp>
      <p:sp>
        <p:nvSpPr>
          <p:cNvPr id="20" name="Arrow: Pentagon 17">
            <a:extLst>
              <a:ext uri="{FF2B5EF4-FFF2-40B4-BE49-F238E27FC236}">
                <a16:creationId xmlns:a16="http://schemas.microsoft.com/office/drawing/2014/main" id="{78914F14-9D99-448B-BB4E-64F26A1A202C}"/>
              </a:ext>
            </a:extLst>
          </p:cNvPr>
          <p:cNvSpPr/>
          <p:nvPr/>
        </p:nvSpPr>
        <p:spPr>
          <a:xfrm>
            <a:off x="3485581" y="3803906"/>
            <a:ext cx="7411019"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a:t>
            </a:r>
            <a:r>
              <a:rPr lang="en-US" sz="2800" dirty="0" err="1">
                <a:solidFill>
                  <a:srgbClr val="C00000"/>
                </a:solidFill>
              </a:rPr>
              <a:t>Kiểm</a:t>
            </a:r>
            <a:r>
              <a:rPr lang="en-US" sz="2800" dirty="0">
                <a:solidFill>
                  <a:srgbClr val="C00000"/>
                </a:solidFill>
              </a:rPr>
              <a:t> </a:t>
            </a:r>
            <a:r>
              <a:rPr lang="en-US" sz="2800" dirty="0" err="1">
                <a:solidFill>
                  <a:srgbClr val="C00000"/>
                </a:solidFill>
              </a:rPr>
              <a:t>tra</a:t>
            </a:r>
            <a:r>
              <a:rPr lang="en-US" sz="2800" dirty="0">
                <a:solidFill>
                  <a:srgbClr val="C00000"/>
                </a:solidFill>
              </a:rPr>
              <a:t> </a:t>
            </a:r>
            <a:r>
              <a:rPr lang="en-US" sz="2800" dirty="0" err="1">
                <a:solidFill>
                  <a:srgbClr val="C00000"/>
                </a:solidFill>
              </a:rPr>
              <a:t>điều</a:t>
            </a:r>
            <a:r>
              <a:rPr lang="en-US" sz="2800" dirty="0">
                <a:solidFill>
                  <a:srgbClr val="C00000"/>
                </a:solidFill>
              </a:rPr>
              <a:t> </a:t>
            </a:r>
            <a:r>
              <a:rPr lang="en-US" sz="2800" dirty="0" err="1">
                <a:solidFill>
                  <a:srgbClr val="C00000"/>
                </a:solidFill>
              </a:rPr>
              <a:t>kiện</a:t>
            </a:r>
            <a:r>
              <a:rPr lang="en-US" sz="2800" dirty="0">
                <a:solidFill>
                  <a:srgbClr val="C00000"/>
                </a:solidFill>
              </a:rPr>
              <a:t> </a:t>
            </a:r>
            <a:r>
              <a:rPr lang="en-US" sz="2800" dirty="0" err="1">
                <a:solidFill>
                  <a:srgbClr val="C00000"/>
                </a:solidFill>
              </a:rPr>
              <a:t>trước</a:t>
            </a:r>
            <a:r>
              <a:rPr lang="en-US" sz="2800" dirty="0">
                <a:solidFill>
                  <a:srgbClr val="C00000"/>
                </a:solidFill>
              </a:rPr>
              <a:t> </a:t>
            </a:r>
            <a:r>
              <a:rPr lang="en-US" sz="2800" dirty="0" err="1">
                <a:solidFill>
                  <a:srgbClr val="C00000"/>
                </a:solidFill>
              </a:rPr>
              <a:t>rồi</a:t>
            </a:r>
            <a:r>
              <a:rPr lang="en-US" sz="2800" dirty="0">
                <a:solidFill>
                  <a:srgbClr val="C00000"/>
                </a:solidFill>
              </a:rPr>
              <a:t> </a:t>
            </a:r>
            <a:r>
              <a:rPr lang="en-US" sz="2800" dirty="0" err="1">
                <a:solidFill>
                  <a:srgbClr val="C00000"/>
                </a:solidFill>
              </a:rPr>
              <a:t>lặp</a:t>
            </a:r>
            <a:endParaRPr lang="en-US" sz="2800" dirty="0">
              <a:solidFill>
                <a:srgbClr val="C00000"/>
              </a:solidFill>
            </a:endParaRPr>
          </a:p>
        </p:txBody>
      </p:sp>
    </p:spTree>
    <p:extLst>
      <p:ext uri="{BB962C8B-B14F-4D97-AF65-F5344CB8AC3E}">
        <p14:creationId xmlns:p14="http://schemas.microsoft.com/office/powerpoint/2010/main" val="16293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321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693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727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pic>
        <p:nvPicPr>
          <p:cNvPr id="1026" name="Picture 2" descr="Vòng lặp while trong java với ví dụ cụ thể - Def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403916"/>
            <a:ext cx="4010025"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942329" y="1944250"/>
            <a:ext cx="4058478" cy="42819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do-while()</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561056" y="2521191"/>
            <a:ext cx="7040144" cy="428192"/>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KHÔNG </a:t>
            </a:r>
            <a:r>
              <a:rPr lang="en-US" sz="2800" dirty="0" err="1">
                <a:solidFill>
                  <a:srgbClr val="C00000"/>
                </a:solidFill>
              </a:rPr>
              <a:t>duyệt</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chỉ</a:t>
            </a:r>
            <a:r>
              <a:rPr lang="en-US" sz="2800" dirty="0">
                <a:solidFill>
                  <a:srgbClr val="C00000"/>
                </a:solidFill>
              </a:rPr>
              <a:t> </a:t>
            </a:r>
            <a:r>
              <a:rPr lang="en-US" sz="2800" dirty="0" err="1">
                <a:solidFill>
                  <a:srgbClr val="C00000"/>
                </a:solidFill>
              </a:rPr>
              <a:t>số</a:t>
            </a:r>
            <a:r>
              <a:rPr lang="en-US" sz="2800" dirty="0">
                <a:solidFill>
                  <a:srgbClr val="C00000"/>
                </a:solidFill>
              </a:rPr>
              <a:t>(index)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74893" y="3200554"/>
            <a:ext cx="6602507"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KHÔNG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5040507" y="4275803"/>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524000" y="5016575"/>
            <a:ext cx="10363200"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do</a:t>
            </a:r>
            <a:r>
              <a:rPr lang="en-US" sz="2800" dirty="0">
                <a:solidFill>
                  <a:schemeClr val="tx1"/>
                </a:solidFill>
              </a:rPr>
              <a:t>{</a:t>
            </a:r>
          </a:p>
          <a:p>
            <a:r>
              <a:rPr lang="en-US" sz="2800" dirty="0">
                <a:solidFill>
                  <a:schemeClr val="tx1"/>
                </a:solidFill>
              </a:rPr>
              <a:t>	//</a:t>
            </a:r>
            <a:r>
              <a:rPr lang="en-US" sz="2800" dirty="0" err="1">
                <a:solidFill>
                  <a:schemeClr val="tx1"/>
                </a:solidFill>
              </a:rPr>
              <a:t>Khối</a:t>
            </a:r>
            <a:r>
              <a:rPr lang="en-US" sz="2800" dirty="0">
                <a:solidFill>
                  <a:schemeClr val="tx1"/>
                </a:solidFill>
              </a:rPr>
              <a:t> </a:t>
            </a:r>
            <a:r>
              <a:rPr lang="en-US" sz="2800" dirty="0" err="1">
                <a:solidFill>
                  <a:schemeClr val="tx1"/>
                </a:solidFill>
              </a:rPr>
              <a:t>lệnh</a:t>
            </a:r>
            <a:r>
              <a:rPr lang="en-US" sz="2800" dirty="0">
                <a:solidFill>
                  <a:schemeClr val="tx1"/>
                </a:solidFill>
              </a:rPr>
              <a:t> </a:t>
            </a:r>
            <a:r>
              <a:rPr lang="en-US" sz="2800" dirty="0" err="1">
                <a:solidFill>
                  <a:schemeClr val="tx1"/>
                </a:solidFill>
              </a:rPr>
              <a:t>lặp</a:t>
            </a:r>
            <a:endParaRPr lang="en-US" sz="2800" dirty="0">
              <a:solidFill>
                <a:schemeClr val="tx1"/>
              </a:solidFill>
            </a:endParaRPr>
          </a:p>
          <a:p>
            <a:r>
              <a:rPr lang="en-US" sz="2800" dirty="0">
                <a:solidFill>
                  <a:schemeClr val="tx1"/>
                </a:solidFill>
              </a:rPr>
              <a:t>}</a:t>
            </a:r>
            <a:r>
              <a:rPr lang="en-US" sz="2800" dirty="0">
                <a:solidFill>
                  <a:srgbClr val="C00000"/>
                </a:solidFill>
              </a:rPr>
              <a:t> while</a:t>
            </a:r>
            <a:r>
              <a:rPr lang="en-US" sz="2800" dirty="0">
                <a:solidFill>
                  <a:schemeClr val="tx1"/>
                </a:solidFill>
              </a:rPr>
              <a:t>(</a:t>
            </a:r>
            <a:r>
              <a:rPr lang="en-US" sz="2800" dirty="0" err="1">
                <a:solidFill>
                  <a:schemeClr val="tx1"/>
                </a:solidFill>
              </a:rPr>
              <a:t>điều</a:t>
            </a:r>
            <a:r>
              <a:rPr lang="en-US" sz="2800" dirty="0">
                <a:solidFill>
                  <a:schemeClr val="tx1"/>
                </a:solidFill>
              </a:rPr>
              <a:t> </a:t>
            </a:r>
            <a:r>
              <a:rPr lang="en-US" sz="2800" dirty="0" err="1">
                <a:solidFill>
                  <a:schemeClr val="tx1"/>
                </a:solidFill>
              </a:rPr>
              <a:t>kiện</a:t>
            </a:r>
            <a:r>
              <a:rPr lang="en-US" sz="2800" dirty="0">
                <a:solidFill>
                  <a:schemeClr val="tx1"/>
                </a:solidFill>
              </a:rPr>
              <a:t> </a:t>
            </a:r>
            <a:r>
              <a:rPr lang="en-US" sz="2800" dirty="0" err="1">
                <a:solidFill>
                  <a:schemeClr val="tx1"/>
                </a:solidFill>
              </a:rPr>
              <a:t>lặp</a:t>
            </a:r>
            <a:r>
              <a:rPr lang="en-US" sz="2800" dirty="0">
                <a:solidFill>
                  <a:schemeClr val="tx1"/>
                </a:solidFill>
              </a:rPr>
              <a:t>);</a:t>
            </a:r>
          </a:p>
        </p:txBody>
      </p:sp>
      <p:sp>
        <p:nvSpPr>
          <p:cNvPr id="20" name="Arrow: Pentagon 17">
            <a:extLst>
              <a:ext uri="{FF2B5EF4-FFF2-40B4-BE49-F238E27FC236}">
                <a16:creationId xmlns:a16="http://schemas.microsoft.com/office/drawing/2014/main" id="{78914F14-9D99-448B-BB4E-64F26A1A202C}"/>
              </a:ext>
            </a:extLst>
          </p:cNvPr>
          <p:cNvSpPr/>
          <p:nvPr/>
        </p:nvSpPr>
        <p:spPr>
          <a:xfrm>
            <a:off x="3485581" y="3803906"/>
            <a:ext cx="7411019"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Lặp tr</a:t>
            </a:r>
            <a:r>
              <a:rPr lang="vi-VN" sz="2800">
                <a:solidFill>
                  <a:srgbClr val="C00000"/>
                </a:solidFill>
              </a:rPr>
              <a:t>ư</a:t>
            </a:r>
            <a:r>
              <a:rPr lang="en-US" sz="2800">
                <a:solidFill>
                  <a:srgbClr val="C00000"/>
                </a:solidFill>
              </a:rPr>
              <a:t>ớc khi kiểm tra điều kiện</a:t>
            </a:r>
          </a:p>
        </p:txBody>
      </p:sp>
    </p:spTree>
    <p:extLst>
      <p:ext uri="{BB962C8B-B14F-4D97-AF65-F5344CB8AC3E}">
        <p14:creationId xmlns:p14="http://schemas.microsoft.com/office/powerpoint/2010/main" val="21871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128677" y="1132463"/>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Lệnh Điều Khiển Trong Vòng Lặp</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153734"/>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11</a:t>
              </a:r>
              <a:endParaRPr lang="zh-CN" altLang="en-US" sz="2800" dirty="0">
                <a:solidFill>
                  <a:srgbClr val="FFC000"/>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7E9EEA28-9BB5-48D0-9678-0FF94BF83FEC}"/>
              </a:ext>
            </a:extLst>
          </p:cNvPr>
          <p:cNvSpPr/>
          <p:nvPr/>
        </p:nvSpPr>
        <p:spPr>
          <a:xfrm>
            <a:off x="1373879" y="1886024"/>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continue;</a:t>
            </a:r>
          </a:p>
        </p:txBody>
      </p:sp>
      <p:sp>
        <p:nvSpPr>
          <p:cNvPr id="16" name="Rectangle 15">
            <a:extLst>
              <a:ext uri="{FF2B5EF4-FFF2-40B4-BE49-F238E27FC236}">
                <a16:creationId xmlns:a16="http://schemas.microsoft.com/office/drawing/2014/main" id="{09A9B20D-C4D7-4CB6-AA3D-B80D4EBF17CE}"/>
              </a:ext>
            </a:extLst>
          </p:cNvPr>
          <p:cNvSpPr/>
          <p:nvPr/>
        </p:nvSpPr>
        <p:spPr>
          <a:xfrm>
            <a:off x="1959154" y="2548620"/>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Bỏ qua việc thực hiện các câu lệnh nằm sau từ khóa </a:t>
            </a:r>
            <a:r>
              <a:rPr lang="en-US" sz="2800">
                <a:solidFill>
                  <a:srgbClr val="C00000"/>
                </a:solidFill>
              </a:rPr>
              <a:t>continue</a:t>
            </a:r>
            <a:r>
              <a:rPr lang="en-US" sz="2800"/>
              <a:t> trong thân vòng lặp</a:t>
            </a:r>
          </a:p>
          <a:p>
            <a:pPr marL="285750" indent="-285750">
              <a:buFontTx/>
              <a:buChar char="-"/>
            </a:pPr>
            <a:r>
              <a:rPr lang="en-US" sz="2800"/>
              <a:t>Chuyển sang lần lặp tiếp theo</a:t>
            </a:r>
          </a:p>
        </p:txBody>
      </p:sp>
      <p:sp>
        <p:nvSpPr>
          <p:cNvPr id="17" name="Arrow: Pentagon 13">
            <a:extLst>
              <a:ext uri="{FF2B5EF4-FFF2-40B4-BE49-F238E27FC236}">
                <a16:creationId xmlns:a16="http://schemas.microsoft.com/office/drawing/2014/main" id="{B24D927D-6E59-4AC2-BFF0-74F16659905C}"/>
              </a:ext>
            </a:extLst>
          </p:cNvPr>
          <p:cNvSpPr/>
          <p:nvPr/>
        </p:nvSpPr>
        <p:spPr>
          <a:xfrm>
            <a:off x="1331898" y="4099917"/>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break;</a:t>
            </a:r>
          </a:p>
        </p:txBody>
      </p:sp>
      <p:sp>
        <p:nvSpPr>
          <p:cNvPr id="18" name="Rectangle 17">
            <a:extLst>
              <a:ext uri="{FF2B5EF4-FFF2-40B4-BE49-F238E27FC236}">
                <a16:creationId xmlns:a16="http://schemas.microsoft.com/office/drawing/2014/main" id="{E91F84F3-FFC4-4357-894D-789699F201B0}"/>
              </a:ext>
            </a:extLst>
          </p:cNvPr>
          <p:cNvSpPr/>
          <p:nvPr/>
        </p:nvSpPr>
        <p:spPr>
          <a:xfrm>
            <a:off x="1959154" y="4762513"/>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Thoát khỏi vòng lặp ngay lập tức kể cả khi điều kiện lặp vẫn đang đúng</a:t>
            </a:r>
          </a:p>
        </p:txBody>
      </p:sp>
    </p:spTree>
    <p:extLst>
      <p:ext uri="{BB962C8B-B14F-4D97-AF65-F5344CB8AC3E}">
        <p14:creationId xmlns:p14="http://schemas.microsoft.com/office/powerpoint/2010/main" val="24955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28" name="Google Shape;328;p11"/>
          <p:cNvGrpSpPr/>
          <p:nvPr/>
        </p:nvGrpSpPr>
        <p:grpSpPr>
          <a:xfrm>
            <a:off x="1565651" y="2074336"/>
            <a:ext cx="8967831" cy="4148361"/>
            <a:chOff x="982640" y="1286614"/>
            <a:chExt cx="10081119" cy="5023499"/>
          </a:xfrm>
        </p:grpSpPr>
        <p:sp>
          <p:nvSpPr>
            <p:cNvPr id="329" name="Google Shape;329;p11"/>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0" name="Google Shape;330;p11"/>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331" name="Google Shape;331;p11"/>
            <p:cNvGrpSpPr/>
            <p:nvPr/>
          </p:nvGrpSpPr>
          <p:grpSpPr>
            <a:xfrm>
              <a:off x="982640" y="1596963"/>
              <a:ext cx="751226" cy="4402810"/>
              <a:chOff x="982640" y="1596963"/>
              <a:chExt cx="751226" cy="4402810"/>
            </a:xfrm>
          </p:grpSpPr>
          <p:grpSp>
            <p:nvGrpSpPr>
              <p:cNvPr id="332" name="Google Shape;332;p11"/>
              <p:cNvGrpSpPr/>
              <p:nvPr/>
            </p:nvGrpSpPr>
            <p:grpSpPr>
              <a:xfrm rot="-5400000">
                <a:off x="-615716" y="3650191"/>
                <a:ext cx="4402810" cy="296354"/>
                <a:chOff x="2149635" y="1165383"/>
                <a:chExt cx="3485831" cy="234634"/>
              </a:xfrm>
            </p:grpSpPr>
            <p:grpSp>
              <p:nvGrpSpPr>
                <p:cNvPr id="333" name="Google Shape;333;p11"/>
                <p:cNvGrpSpPr/>
                <p:nvPr/>
              </p:nvGrpSpPr>
              <p:grpSpPr>
                <a:xfrm>
                  <a:off x="2149635" y="1165385"/>
                  <a:ext cx="234632" cy="234632"/>
                  <a:chOff x="2483014" y="1114427"/>
                  <a:chExt cx="209550" cy="209550"/>
                </a:xfrm>
              </p:grpSpPr>
              <p:sp>
                <p:nvSpPr>
                  <p:cNvPr id="334" name="Google Shape;334;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5" name="Google Shape;335;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6" name="Google Shape;336;p11"/>
                <p:cNvGrpSpPr/>
                <p:nvPr/>
              </p:nvGrpSpPr>
              <p:grpSpPr>
                <a:xfrm>
                  <a:off x="2510880" y="1165385"/>
                  <a:ext cx="234632" cy="234632"/>
                  <a:chOff x="2483014" y="1114427"/>
                  <a:chExt cx="209550" cy="209550"/>
                </a:xfrm>
              </p:grpSpPr>
              <p:sp>
                <p:nvSpPr>
                  <p:cNvPr id="337" name="Google Shape;337;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8" name="Google Shape;338;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9" name="Google Shape;339;p11"/>
                <p:cNvGrpSpPr/>
                <p:nvPr/>
              </p:nvGrpSpPr>
              <p:grpSpPr>
                <a:xfrm>
                  <a:off x="2872124" y="1165385"/>
                  <a:ext cx="234632" cy="234632"/>
                  <a:chOff x="2483014" y="1114427"/>
                  <a:chExt cx="209550" cy="209550"/>
                </a:xfrm>
              </p:grpSpPr>
              <p:sp>
                <p:nvSpPr>
                  <p:cNvPr id="340" name="Google Shape;340;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1" name="Google Shape;341;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2" name="Google Shape;342;p11"/>
                <p:cNvGrpSpPr/>
                <p:nvPr/>
              </p:nvGrpSpPr>
              <p:grpSpPr>
                <a:xfrm>
                  <a:off x="3233369" y="1165385"/>
                  <a:ext cx="234632" cy="234632"/>
                  <a:chOff x="2483014" y="1114427"/>
                  <a:chExt cx="209550" cy="209550"/>
                </a:xfrm>
              </p:grpSpPr>
              <p:sp>
                <p:nvSpPr>
                  <p:cNvPr id="343" name="Google Shape;343;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4" name="Google Shape;344;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5" name="Google Shape;345;p11"/>
                <p:cNvGrpSpPr/>
                <p:nvPr/>
              </p:nvGrpSpPr>
              <p:grpSpPr>
                <a:xfrm>
                  <a:off x="3594615" y="1165383"/>
                  <a:ext cx="234632" cy="234632"/>
                  <a:chOff x="2483014" y="1114427"/>
                  <a:chExt cx="209550" cy="209550"/>
                </a:xfrm>
              </p:grpSpPr>
              <p:sp>
                <p:nvSpPr>
                  <p:cNvPr id="346" name="Google Shape;346;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7" name="Google Shape;347;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8" name="Google Shape;348;p11"/>
                <p:cNvGrpSpPr/>
                <p:nvPr/>
              </p:nvGrpSpPr>
              <p:grpSpPr>
                <a:xfrm>
                  <a:off x="3955858" y="1165384"/>
                  <a:ext cx="234632" cy="234632"/>
                  <a:chOff x="2483014" y="1114427"/>
                  <a:chExt cx="209550" cy="209550"/>
                </a:xfrm>
              </p:grpSpPr>
              <p:sp>
                <p:nvSpPr>
                  <p:cNvPr id="349" name="Google Shape;349;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0" name="Google Shape;350;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1" name="Google Shape;351;p11"/>
                <p:cNvGrpSpPr/>
                <p:nvPr/>
              </p:nvGrpSpPr>
              <p:grpSpPr>
                <a:xfrm>
                  <a:off x="4317103" y="1165384"/>
                  <a:ext cx="234632" cy="234632"/>
                  <a:chOff x="2483014" y="1114427"/>
                  <a:chExt cx="209550" cy="209550"/>
                </a:xfrm>
              </p:grpSpPr>
              <p:sp>
                <p:nvSpPr>
                  <p:cNvPr id="352" name="Google Shape;352;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3" name="Google Shape;353;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4" name="Google Shape;354;p11"/>
                <p:cNvGrpSpPr/>
                <p:nvPr/>
              </p:nvGrpSpPr>
              <p:grpSpPr>
                <a:xfrm>
                  <a:off x="4678347" y="1165384"/>
                  <a:ext cx="234632" cy="234632"/>
                  <a:chOff x="2483014" y="1114427"/>
                  <a:chExt cx="209550" cy="209550"/>
                </a:xfrm>
              </p:grpSpPr>
              <p:sp>
                <p:nvSpPr>
                  <p:cNvPr id="355" name="Google Shape;355;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6" name="Google Shape;356;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7" name="Google Shape;357;p11"/>
                <p:cNvGrpSpPr/>
                <p:nvPr/>
              </p:nvGrpSpPr>
              <p:grpSpPr>
                <a:xfrm>
                  <a:off x="5039590" y="1165384"/>
                  <a:ext cx="234632" cy="234632"/>
                  <a:chOff x="2483014" y="1114427"/>
                  <a:chExt cx="209550" cy="209550"/>
                </a:xfrm>
              </p:grpSpPr>
              <p:sp>
                <p:nvSpPr>
                  <p:cNvPr id="358" name="Google Shape;358;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9" name="Google Shape;359;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0" name="Google Shape;360;p11"/>
                <p:cNvGrpSpPr/>
                <p:nvPr/>
              </p:nvGrpSpPr>
              <p:grpSpPr>
                <a:xfrm>
                  <a:off x="5400834" y="1165384"/>
                  <a:ext cx="234632" cy="234632"/>
                  <a:chOff x="2483014" y="1114427"/>
                  <a:chExt cx="209550" cy="209550"/>
                </a:xfrm>
              </p:grpSpPr>
              <p:sp>
                <p:nvSpPr>
                  <p:cNvPr id="361" name="Google Shape;361;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2" name="Google Shape;362;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363" name="Google Shape;363;p11"/>
              <p:cNvGrpSpPr/>
              <p:nvPr/>
            </p:nvGrpSpPr>
            <p:grpSpPr>
              <a:xfrm rot="-5400000">
                <a:off x="1229146" y="5557333"/>
                <a:ext cx="119575" cy="612586"/>
                <a:chOff x="2244455" y="772894"/>
                <a:chExt cx="94658" cy="485003"/>
              </a:xfrm>
            </p:grpSpPr>
            <p:sp>
              <p:nvSpPr>
                <p:cNvPr id="364" name="Google Shape;364;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5" name="Google Shape;365;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6" name="Google Shape;366;p11"/>
              <p:cNvGrpSpPr/>
              <p:nvPr/>
            </p:nvGrpSpPr>
            <p:grpSpPr>
              <a:xfrm rot="-5400000">
                <a:off x="1229146" y="5099277"/>
                <a:ext cx="119575" cy="612586"/>
                <a:chOff x="2244455" y="772894"/>
                <a:chExt cx="94658" cy="485003"/>
              </a:xfrm>
            </p:grpSpPr>
            <p:sp>
              <p:nvSpPr>
                <p:cNvPr id="367" name="Google Shape;367;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8" name="Google Shape;368;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9" name="Google Shape;369;p11"/>
              <p:cNvGrpSpPr/>
              <p:nvPr/>
            </p:nvGrpSpPr>
            <p:grpSpPr>
              <a:xfrm rot="-5400000">
                <a:off x="1229146" y="4641222"/>
                <a:ext cx="119575" cy="612586"/>
                <a:chOff x="2244455" y="772894"/>
                <a:chExt cx="94658" cy="485003"/>
              </a:xfrm>
            </p:grpSpPr>
            <p:sp>
              <p:nvSpPr>
                <p:cNvPr id="370" name="Google Shape;370;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1" name="Google Shape;371;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2" name="Google Shape;372;p11"/>
              <p:cNvGrpSpPr/>
              <p:nvPr/>
            </p:nvGrpSpPr>
            <p:grpSpPr>
              <a:xfrm rot="-5400000">
                <a:off x="1229146" y="4183167"/>
                <a:ext cx="119575" cy="612586"/>
                <a:chOff x="2244455" y="772894"/>
                <a:chExt cx="94658" cy="485003"/>
              </a:xfrm>
            </p:grpSpPr>
            <p:sp>
              <p:nvSpPr>
                <p:cNvPr id="373" name="Google Shape;373;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4" name="Google Shape;374;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5" name="Google Shape;375;p11"/>
              <p:cNvGrpSpPr/>
              <p:nvPr/>
            </p:nvGrpSpPr>
            <p:grpSpPr>
              <a:xfrm rot="-5400000">
                <a:off x="1229146" y="3725113"/>
                <a:ext cx="119575" cy="612586"/>
                <a:chOff x="2244455" y="772894"/>
                <a:chExt cx="94658" cy="485003"/>
              </a:xfrm>
            </p:grpSpPr>
            <p:sp>
              <p:nvSpPr>
                <p:cNvPr id="376" name="Google Shape;376;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7" name="Google Shape;377;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8" name="Google Shape;378;p11"/>
              <p:cNvGrpSpPr/>
              <p:nvPr/>
            </p:nvGrpSpPr>
            <p:grpSpPr>
              <a:xfrm rot="-5400000">
                <a:off x="1229146" y="3267055"/>
                <a:ext cx="119575" cy="612586"/>
                <a:chOff x="2244455" y="772894"/>
                <a:chExt cx="94658" cy="485003"/>
              </a:xfrm>
            </p:grpSpPr>
            <p:sp>
              <p:nvSpPr>
                <p:cNvPr id="379" name="Google Shape;379;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0" name="Google Shape;380;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1" name="Google Shape;381;p11"/>
              <p:cNvGrpSpPr/>
              <p:nvPr/>
            </p:nvGrpSpPr>
            <p:grpSpPr>
              <a:xfrm rot="-5400000">
                <a:off x="1229145" y="2808999"/>
                <a:ext cx="119575" cy="612586"/>
                <a:chOff x="2244455" y="772894"/>
                <a:chExt cx="94658" cy="485003"/>
              </a:xfrm>
            </p:grpSpPr>
            <p:sp>
              <p:nvSpPr>
                <p:cNvPr id="382" name="Google Shape;382;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3" name="Google Shape;383;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4" name="Google Shape;384;p11"/>
              <p:cNvGrpSpPr/>
              <p:nvPr/>
            </p:nvGrpSpPr>
            <p:grpSpPr>
              <a:xfrm rot="-5400000">
                <a:off x="1229146" y="2350946"/>
                <a:ext cx="119575" cy="612586"/>
                <a:chOff x="2244455" y="772894"/>
                <a:chExt cx="94658" cy="485003"/>
              </a:xfrm>
            </p:grpSpPr>
            <p:sp>
              <p:nvSpPr>
                <p:cNvPr id="385" name="Google Shape;385;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6" name="Google Shape;386;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7" name="Google Shape;387;p11"/>
              <p:cNvGrpSpPr/>
              <p:nvPr/>
            </p:nvGrpSpPr>
            <p:grpSpPr>
              <a:xfrm rot="-5400000">
                <a:off x="1229146" y="1892893"/>
                <a:ext cx="119575" cy="612586"/>
                <a:chOff x="2244455" y="772894"/>
                <a:chExt cx="94658" cy="485003"/>
              </a:xfrm>
            </p:grpSpPr>
            <p:sp>
              <p:nvSpPr>
                <p:cNvPr id="388" name="Google Shape;388;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9" name="Google Shape;389;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90" name="Google Shape;390;p11"/>
              <p:cNvGrpSpPr/>
              <p:nvPr/>
            </p:nvGrpSpPr>
            <p:grpSpPr>
              <a:xfrm rot="-5400000">
                <a:off x="1229146" y="1434840"/>
                <a:ext cx="119575" cy="612586"/>
                <a:chOff x="2244455" y="772894"/>
                <a:chExt cx="94658" cy="485003"/>
              </a:xfrm>
            </p:grpSpPr>
            <p:sp>
              <p:nvSpPr>
                <p:cNvPr id="391" name="Google Shape;391;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2" name="Google Shape;392;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393" name="Google Shape;393;p11"/>
          <p:cNvSpPr txBox="1"/>
          <p:nvPr/>
        </p:nvSpPr>
        <p:spPr>
          <a:xfrm>
            <a:off x="2217661" y="2290906"/>
            <a:ext cx="8450339" cy="3453213"/>
          </a:xfrm>
          <a:prstGeom prst="rect">
            <a:avLst/>
          </a:prstGeom>
          <a:noFill/>
          <a:ln>
            <a:noFill/>
          </a:ln>
        </p:spPr>
        <p:txBody>
          <a:bodyPr spcFirstLastPara="1" wrap="square" lIns="91425" tIns="45700" rIns="91425" bIns="45700" anchor="t" anchorCtr="0">
            <a:spAutoFit/>
          </a:bodyPr>
          <a:lstStyle/>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List:</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ArrayList</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LinkedList</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Vector</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grpSp>
        <p:nvGrpSpPr>
          <p:cNvPr id="2" name="Google Shape;294;p10">
            <a:extLst>
              <a:ext uri="{FF2B5EF4-FFF2-40B4-BE49-F238E27FC236}">
                <a16:creationId xmlns:a16="http://schemas.microsoft.com/office/drawing/2014/main" id="{1C50ACB7-C063-2EA4-E935-68D8BB27A5E1}"/>
              </a:ext>
            </a:extLst>
          </p:cNvPr>
          <p:cNvGrpSpPr/>
          <p:nvPr/>
        </p:nvGrpSpPr>
        <p:grpSpPr>
          <a:xfrm>
            <a:off x="1090974" y="933238"/>
            <a:ext cx="8662626" cy="1007332"/>
            <a:chOff x="3129129" y="1121776"/>
            <a:chExt cx="5933741" cy="1171624"/>
          </a:xfrm>
        </p:grpSpPr>
        <p:sp>
          <p:nvSpPr>
            <p:cNvPr id="3" name="Google Shape;295;p10">
              <a:extLst>
                <a:ext uri="{FF2B5EF4-FFF2-40B4-BE49-F238E27FC236}">
                  <a16:creationId xmlns:a16="http://schemas.microsoft.com/office/drawing/2014/main" id="{EF5ABEA5-67E6-201A-81D0-69BEB270E7CC}"/>
                </a:ext>
              </a:extLst>
            </p:cNvPr>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 name="Google Shape;296;p10">
              <a:extLst>
                <a:ext uri="{FF2B5EF4-FFF2-40B4-BE49-F238E27FC236}">
                  <a16:creationId xmlns:a16="http://schemas.microsoft.com/office/drawing/2014/main" id="{B1DC51E8-2651-7904-A838-79940BB4654D}"/>
                </a:ext>
              </a:extLst>
            </p:cNvPr>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 name="Google Shape;297;p10">
            <a:extLst>
              <a:ext uri="{FF2B5EF4-FFF2-40B4-BE49-F238E27FC236}">
                <a16:creationId xmlns:a16="http://schemas.microsoft.com/office/drawing/2014/main" id="{74739625-EF74-759A-20EE-EECFC988A300}"/>
              </a:ext>
            </a:extLst>
          </p:cNvPr>
          <p:cNvGrpSpPr/>
          <p:nvPr/>
        </p:nvGrpSpPr>
        <p:grpSpPr>
          <a:xfrm>
            <a:off x="1218226" y="894454"/>
            <a:ext cx="1573057" cy="1573057"/>
            <a:chOff x="3020983" y="881796"/>
            <a:chExt cx="2097410" cy="2097410"/>
          </a:xfrm>
        </p:grpSpPr>
        <p:grpSp>
          <p:nvGrpSpPr>
            <p:cNvPr id="6" name="Google Shape;298;p10">
              <a:extLst>
                <a:ext uri="{FF2B5EF4-FFF2-40B4-BE49-F238E27FC236}">
                  <a16:creationId xmlns:a16="http://schemas.microsoft.com/office/drawing/2014/main" id="{A4D98DE9-1509-1B9D-1320-8B8DBA5D89DA}"/>
                </a:ext>
              </a:extLst>
            </p:cNvPr>
            <p:cNvGrpSpPr/>
            <p:nvPr/>
          </p:nvGrpSpPr>
          <p:grpSpPr>
            <a:xfrm>
              <a:off x="3020983" y="881796"/>
              <a:ext cx="2097410" cy="2097410"/>
              <a:chOff x="3099689" y="1098878"/>
              <a:chExt cx="1995612" cy="1995615"/>
            </a:xfrm>
          </p:grpSpPr>
          <p:grpSp>
            <p:nvGrpSpPr>
              <p:cNvPr id="8" name="Google Shape;299;p10">
                <a:extLst>
                  <a:ext uri="{FF2B5EF4-FFF2-40B4-BE49-F238E27FC236}">
                    <a16:creationId xmlns:a16="http://schemas.microsoft.com/office/drawing/2014/main" id="{366DE47E-347F-E1F7-12D7-366D06BCA3B2}"/>
                  </a:ext>
                </a:extLst>
              </p:cNvPr>
              <p:cNvGrpSpPr/>
              <p:nvPr/>
            </p:nvGrpSpPr>
            <p:grpSpPr>
              <a:xfrm>
                <a:off x="3099689" y="1098878"/>
                <a:ext cx="1995612" cy="1995615"/>
                <a:chOff x="6804316" y="2574806"/>
                <a:chExt cx="3585705" cy="3585705"/>
              </a:xfrm>
            </p:grpSpPr>
            <p:sp>
              <p:nvSpPr>
                <p:cNvPr id="10" name="Google Shape;300;p10">
                  <a:extLst>
                    <a:ext uri="{FF2B5EF4-FFF2-40B4-BE49-F238E27FC236}">
                      <a16:creationId xmlns:a16="http://schemas.microsoft.com/office/drawing/2014/main" id="{F75B29B1-23EB-E1BC-37CA-A9BE5295F84A}"/>
                    </a:ext>
                  </a:extLst>
                </p:cNvPr>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1" name="Google Shape;301;p10">
                  <a:extLst>
                    <a:ext uri="{FF2B5EF4-FFF2-40B4-BE49-F238E27FC236}">
                      <a16:creationId xmlns:a16="http://schemas.microsoft.com/office/drawing/2014/main" id="{58AE1945-29D7-ECC5-E15C-EB6131ED43BE}"/>
                    </a:ext>
                  </a:extLst>
                </p:cNvPr>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 name="Google Shape;302;p10">
                  <a:extLst>
                    <a:ext uri="{FF2B5EF4-FFF2-40B4-BE49-F238E27FC236}">
                      <a16:creationId xmlns:a16="http://schemas.microsoft.com/office/drawing/2014/main" id="{5546BFD7-B17A-20D4-05BF-82FD037FDCC6}"/>
                    </a:ext>
                  </a:extLst>
                </p:cNvPr>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9" name="Google Shape;303;p10">
                <a:extLst>
                  <a:ext uri="{FF2B5EF4-FFF2-40B4-BE49-F238E27FC236}">
                    <a16:creationId xmlns:a16="http://schemas.microsoft.com/office/drawing/2014/main" id="{488D2429-F04C-06A1-FE76-0CDB3D302F0F}"/>
                  </a:ext>
                </a:extLst>
              </p:cNvPr>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7" name="Google Shape;304;p10">
              <a:extLst>
                <a:ext uri="{FF2B5EF4-FFF2-40B4-BE49-F238E27FC236}">
                  <a16:creationId xmlns:a16="http://schemas.microsoft.com/office/drawing/2014/main" id="{B2BFF69A-0F22-744C-CDC4-18ED19D609FD}"/>
                </a:ext>
              </a:extLst>
            </p:cNvPr>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B850"/>
                  </a:solidFill>
                  <a:latin typeface="Impact"/>
                  <a:ea typeface="Impact"/>
                  <a:cs typeface="Impact"/>
                  <a:sym typeface="Impact"/>
                </a:rPr>
                <a:t>01</a:t>
              </a:r>
              <a:endParaRPr sz="2400" dirty="0">
                <a:solidFill>
                  <a:srgbClr val="FFB850"/>
                </a:solidFill>
                <a:latin typeface="Impact"/>
                <a:ea typeface="Impact"/>
                <a:cs typeface="Impact"/>
                <a:sym typeface="Impact"/>
              </a:endParaRPr>
            </a:p>
          </p:txBody>
        </p:sp>
      </p:grpSp>
      <p:sp>
        <p:nvSpPr>
          <p:cNvPr id="13" name="Google Shape;305;p10">
            <a:extLst>
              <a:ext uri="{FF2B5EF4-FFF2-40B4-BE49-F238E27FC236}">
                <a16:creationId xmlns:a16="http://schemas.microsoft.com/office/drawing/2014/main" id="{BD5392C1-B9DF-765F-5BCF-6A53A610E0E7}"/>
              </a:ext>
            </a:extLst>
          </p:cNvPr>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500"/>
                                        <p:tgtEl>
                                          <p:spTgt spid="393"/>
                                        </p:tgtEl>
                                      </p:cBhvr>
                                    </p:animEffect>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95400" y="1177508"/>
            <a:ext cx="88128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540733" y="1122534"/>
            <a:ext cx="966550" cy="1026822"/>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4" cy="89594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Rectangle 1">
            <a:extLst>
              <a:ext uri="{FF2B5EF4-FFF2-40B4-BE49-F238E27FC236}">
                <a16:creationId xmlns:a16="http://schemas.microsoft.com/office/drawing/2014/main" id="{1855D609-6AA6-41C4-9278-75E9D253ABA6}"/>
              </a:ext>
            </a:extLst>
          </p:cNvPr>
          <p:cNvSpPr>
            <a:spLocks noChangeArrowheads="1"/>
          </p:cNvSpPr>
          <p:nvPr/>
        </p:nvSpPr>
        <p:spPr bwMode="auto">
          <a:xfrm>
            <a:off x="1295400" y="1823187"/>
            <a:ext cx="89916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Mảng</a:t>
            </a:r>
            <a:r>
              <a:rPr lang="en-US" altLang="en-US" sz="2600" dirty="0">
                <a:solidFill>
                  <a:srgbClr val="333333"/>
                </a:solidFill>
                <a:latin typeface="Times New Roman" panose="02020603050405020304" pitchFamily="18" charset="0"/>
                <a:cs typeface="Times New Roman" panose="02020603050405020304" pitchFamily="18" charset="0"/>
              </a:rPr>
              <a:t> (array) </a:t>
            </a: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tập</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hợp</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có</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cùng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kiểu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được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lưu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gần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nhau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trong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bộ</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nhớ</a:t>
            </a:r>
            <a:r>
              <a:rPr lang="en-US" altLang="en-US" sz="2600" dirty="0">
                <a:solidFill>
                  <a:srgbClr val="333333"/>
                </a:solidFill>
                <a:latin typeface="Times New Roman" panose="02020603050405020304" pitchFamily="18" charset="0"/>
                <a:cs typeface="Times New Roman" panose="02020603050405020304" pitchFamily="18" charset="0"/>
              </a:rPr>
              <a:t>.</a:t>
            </a:r>
            <a:endParaRPr lang="en-US" altLang="en-US" sz="2600" dirty="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đối</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tượng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chứa</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có</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kiểu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dữ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liệu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giống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nhau</a:t>
            </a:r>
            <a:r>
              <a:rPr lang="en-US" altLang="en-US" sz="2600" dirty="0">
                <a:solidFill>
                  <a:srgbClr val="333333"/>
                </a:solidFill>
                <a:latin typeface="Times New Roman" panose="02020603050405020304" pitchFamily="18" charset="0"/>
                <a:cs typeface="Times New Roman" panose="02020603050405020304" pitchFamily="18" charset="0"/>
              </a:rPr>
              <a:t>. </a:t>
            </a: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có </a:t>
            </a:r>
            <a:r>
              <a:rPr lang="en-US" altLang="en-US" sz="2600" dirty="0" err="1">
                <a:solidFill>
                  <a:srgbClr val="333333"/>
                </a:solidFill>
                <a:latin typeface="Times New Roman" panose="02020603050405020304" pitchFamily="18" charset="0"/>
                <a:cs typeface="Times New Roman" panose="02020603050405020304" pitchFamily="18" charset="0"/>
              </a:rPr>
              <a:t>thể</a:t>
            </a:r>
            <a:r>
              <a:rPr lang="en-US" altLang="en-US" sz="2600" dirty="0">
                <a:solidFill>
                  <a:srgbClr val="333333"/>
                </a:solidFill>
                <a:latin typeface="Times New Roman" panose="02020603050405020304" pitchFamily="18" charset="0"/>
                <a:cs typeface="Times New Roman" panose="02020603050405020304" pitchFamily="18" charset="0"/>
              </a:rPr>
              <a:t> lưu </a:t>
            </a:r>
            <a:r>
              <a:rPr lang="en-US" altLang="en-US" sz="2600" dirty="0" err="1">
                <a:solidFill>
                  <a:srgbClr val="333333"/>
                </a:solidFill>
                <a:latin typeface="Times New Roman" panose="02020603050405020304" pitchFamily="18" charset="0"/>
                <a:cs typeface="Times New Roman" panose="02020603050405020304" pitchFamily="18" charset="0"/>
              </a:rPr>
              <a:t>trữ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tập</a:t>
            </a:r>
            <a:r>
              <a:rPr lang="en-US" altLang="en-US" sz="2600" dirty="0">
                <a:solidFill>
                  <a:srgbClr val="333333"/>
                </a:solidFill>
                <a:latin typeface="Times New Roman" panose="02020603050405020304" pitchFamily="18" charset="0"/>
                <a:cs typeface="Times New Roman" panose="02020603050405020304" pitchFamily="18" charset="0"/>
              </a:rPr>
              <a:t> các phần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có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lượng</a:t>
            </a:r>
            <a:r>
              <a:rPr lang="en-US" altLang="en-US" sz="2600" dirty="0">
                <a:solidFill>
                  <a:srgbClr val="333333"/>
                </a:solidFill>
                <a:latin typeface="Times New Roman" panose="02020603050405020304" pitchFamily="18" charset="0"/>
                <a:cs typeface="Times New Roman" panose="02020603050405020304" pitchFamily="18" charset="0"/>
              </a:rPr>
              <a:t> phần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định</a:t>
            </a:r>
            <a:r>
              <a:rPr lang="en-US" altLang="en-US" sz="2600" dirty="0">
                <a:solidFill>
                  <a:srgbClr val="333333"/>
                </a:solidFill>
                <a:latin typeface="Times New Roman" panose="02020603050405020304" pitchFamily="18" charset="0"/>
                <a:cs typeface="Times New Roman" panose="02020603050405020304" pitchFamily="18" charset="0"/>
              </a:rPr>
              <a:t>. Được </a:t>
            </a:r>
            <a:r>
              <a:rPr lang="en-US" altLang="en-US" sz="2600" dirty="0" err="1">
                <a:solidFill>
                  <a:srgbClr val="333333"/>
                </a:solidFill>
                <a:latin typeface="Times New Roman" panose="02020603050405020304" pitchFamily="18" charset="0"/>
                <a:cs typeface="Times New Roman" panose="02020603050405020304" pitchFamily="18" charset="0"/>
              </a:rPr>
              <a:t>xác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định</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khi</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khai</a:t>
            </a:r>
            <a:r>
              <a:rPr lang="en-US" altLang="en-US" sz="2600" dirty="0">
                <a:solidFill>
                  <a:srgbClr val="333333"/>
                </a:solidFill>
                <a:latin typeface="Times New Roman" panose="02020603050405020304" pitchFamily="18" charset="0"/>
                <a:cs typeface="Times New Roman" panose="02020603050405020304" pitchFamily="18" charset="0"/>
              </a:rPr>
              <a:t> báo.</a:t>
            </a:r>
            <a:endParaRPr lang="en-US" altLang="en-US" sz="2600" dirty="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Mảng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trong</a:t>
            </a:r>
            <a:r>
              <a:rPr lang="en-US" altLang="en-US" sz="2600" dirty="0">
                <a:solidFill>
                  <a:srgbClr val="333333"/>
                </a:solidFill>
                <a:latin typeface="Times New Roman" panose="02020603050405020304" pitchFamily="18" charset="0"/>
                <a:cs typeface="Times New Roman" panose="02020603050405020304" pitchFamily="18" charset="0"/>
              </a:rPr>
              <a:t> java </a:t>
            </a:r>
            <a:r>
              <a:rPr lang="en-US" altLang="en-US" sz="2600" dirty="0" err="1">
                <a:solidFill>
                  <a:srgbClr val="333333"/>
                </a:solidFill>
                <a:latin typeface="Times New Roman" panose="02020603050405020304" pitchFamily="18" charset="0"/>
                <a:cs typeface="Times New Roman" panose="02020603050405020304" pitchFamily="18" charset="0"/>
              </a:rPr>
              <a:t>lưu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theo</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của</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đầu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tiên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0.</a:t>
            </a:r>
            <a:endParaRPr lang="en-US" altLang="en-US" sz="2600" dirty="0">
              <a:latin typeface="Times New Roman" panose="02020603050405020304" pitchFamily="18" charset="0"/>
              <a:cs typeface="Times New Roman" panose="02020603050405020304" pitchFamily="18" charset="0"/>
            </a:endParaRPr>
          </a:p>
        </p:txBody>
      </p:sp>
      <p:pic>
        <p:nvPicPr>
          <p:cNvPr id="18" name="Picture 2" descr="Mảng trong java">
            <a:extLst>
              <a:ext uri="{FF2B5EF4-FFF2-40B4-BE49-F238E27FC236}">
                <a16:creationId xmlns:a16="http://schemas.microsoft.com/office/drawing/2014/main" id="{CE91718A-A9A3-400B-AD39-7F12D4C0E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783" y="4274820"/>
            <a:ext cx="5778197" cy="1897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ED2AB4-7388-65AA-C138-10F133E3F9A4}"/>
              </a:ext>
            </a:extLst>
          </p:cNvPr>
          <p:cNvPicPr>
            <a:picLocks noChangeAspect="1"/>
          </p:cNvPicPr>
          <p:nvPr/>
        </p:nvPicPr>
        <p:blipFill>
          <a:blip r:embed="rId3"/>
          <a:stretch>
            <a:fillRect/>
          </a:stretch>
        </p:blipFill>
        <p:spPr>
          <a:xfrm>
            <a:off x="152400" y="4778257"/>
            <a:ext cx="4033703" cy="1897380"/>
          </a:xfrm>
          <a:prstGeom prst="rect">
            <a:avLst/>
          </a:prstGeom>
        </p:spPr>
      </p:pic>
    </p:spTree>
    <p:extLst>
      <p:ext uri="{BB962C8B-B14F-4D97-AF65-F5344CB8AC3E}">
        <p14:creationId xmlns:p14="http://schemas.microsoft.com/office/powerpoint/2010/main" val="28685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838200" y="1159874"/>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992093" y="1112793"/>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7"/>
              <a:ext cx="774242" cy="958188"/>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BDC382DA-B327-4521-8A37-3BF46E4217C2}"/>
              </a:ext>
            </a:extLst>
          </p:cNvPr>
          <p:cNvSpPr/>
          <p:nvPr/>
        </p:nvSpPr>
        <p:spPr>
          <a:xfrm>
            <a:off x="992094" y="1891350"/>
            <a:ext cx="4418106" cy="4422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Mảng</a:t>
            </a:r>
            <a:r>
              <a:rPr lang="en-US" sz="2800" dirty="0"/>
              <a:t> </a:t>
            </a:r>
            <a:r>
              <a:rPr lang="en-US" sz="2800" dirty="0" err="1"/>
              <a:t>nhiều</a:t>
            </a:r>
            <a:r>
              <a:rPr lang="en-US" sz="2800" dirty="0"/>
              <a:t> </a:t>
            </a:r>
            <a:r>
              <a:rPr lang="en-US" sz="2800" dirty="0" err="1"/>
              <a:t>chiều</a:t>
            </a:r>
            <a:endParaRPr lang="en-US" sz="2800" dirty="0"/>
          </a:p>
        </p:txBody>
      </p:sp>
      <p:sp>
        <p:nvSpPr>
          <p:cNvPr id="18" name="Arrow: Pentagon 14">
            <a:extLst>
              <a:ext uri="{FF2B5EF4-FFF2-40B4-BE49-F238E27FC236}">
                <a16:creationId xmlns:a16="http://schemas.microsoft.com/office/drawing/2014/main" id="{54DD21D4-0377-4110-B608-E112F713084C}"/>
              </a:ext>
            </a:extLst>
          </p:cNvPr>
          <p:cNvSpPr/>
          <p:nvPr/>
        </p:nvSpPr>
        <p:spPr>
          <a:xfrm>
            <a:off x="992263" y="2444829"/>
            <a:ext cx="8743066" cy="1461589"/>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0000"/>
                </a:solidFill>
                <a:latin typeface="Times New Roman" panose="02020603050405020304" pitchFamily="18" charset="0"/>
                <a:cs typeface="Times New Roman" panose="02020603050405020304" pitchFamily="18" charset="0"/>
              </a:rPr>
              <a:t>Là mảng lồng nhau(mảng của các mảng)</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2 chiều: mảng của các mảng 1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3 chiều: mảng của các mảng 2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Chiều của mảng đ</a:t>
            </a:r>
            <a:r>
              <a:rPr lang="vi-VN" sz="2400">
                <a:solidFill>
                  <a:srgbClr val="FF0000"/>
                </a:solidFill>
                <a:latin typeface="Times New Roman" panose="02020603050405020304" pitchFamily="18" charset="0"/>
                <a:cs typeface="Times New Roman" panose="02020603050405020304" pitchFamily="18" charset="0"/>
              </a:rPr>
              <a:t>ư</a:t>
            </a:r>
            <a:r>
              <a:rPr lang="en-US" sz="2400">
                <a:solidFill>
                  <a:srgbClr val="FF0000"/>
                </a:solidFill>
                <a:latin typeface="Times New Roman" panose="02020603050405020304" pitchFamily="18" charset="0"/>
                <a:cs typeface="Times New Roman" panose="02020603050405020304" pitchFamily="18" charset="0"/>
              </a:rPr>
              <a:t>ợc khai báo qua cặp dấu []</a:t>
            </a:r>
          </a:p>
        </p:txBody>
      </p:sp>
      <p:pic>
        <p:nvPicPr>
          <p:cNvPr id="19" name="Picture 18">
            <a:extLst>
              <a:ext uri="{FF2B5EF4-FFF2-40B4-BE49-F238E27FC236}">
                <a16:creationId xmlns:a16="http://schemas.microsoft.com/office/drawing/2014/main" id="{42AC56FF-12CF-4863-9172-A32F4EADF373}"/>
              </a:ext>
            </a:extLst>
          </p:cNvPr>
          <p:cNvPicPr>
            <a:picLocks noChangeAspect="1"/>
          </p:cNvPicPr>
          <p:nvPr/>
        </p:nvPicPr>
        <p:blipFill>
          <a:blip r:embed="rId2"/>
          <a:stretch>
            <a:fillRect/>
          </a:stretch>
        </p:blipFill>
        <p:spPr>
          <a:xfrm>
            <a:off x="885981" y="4129204"/>
            <a:ext cx="5050065" cy="1905606"/>
          </a:xfrm>
          <a:prstGeom prst="rect">
            <a:avLst/>
          </a:prstGeom>
        </p:spPr>
      </p:pic>
      <p:pic>
        <p:nvPicPr>
          <p:cNvPr id="2" name="Picture 1">
            <a:extLst>
              <a:ext uri="{FF2B5EF4-FFF2-40B4-BE49-F238E27FC236}">
                <a16:creationId xmlns:a16="http://schemas.microsoft.com/office/drawing/2014/main" id="{A66FAA89-3E8E-B5B9-D280-F487204CD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642" y="4183307"/>
            <a:ext cx="2856079" cy="1714455"/>
          </a:xfrm>
          <a:prstGeom prst="rect">
            <a:avLst/>
          </a:prstGeom>
        </p:spPr>
      </p:pic>
      <p:sp>
        <p:nvSpPr>
          <p:cNvPr id="3" name="Rectangle 2">
            <a:extLst>
              <a:ext uri="{FF2B5EF4-FFF2-40B4-BE49-F238E27FC236}">
                <a16:creationId xmlns:a16="http://schemas.microsoft.com/office/drawing/2014/main" id="{14E1BF02-7B69-F328-8033-E9E4ACDBEAFE}"/>
              </a:ext>
            </a:extLst>
          </p:cNvPr>
          <p:cNvSpPr>
            <a:spLocks noChangeArrowheads="1"/>
          </p:cNvSpPr>
          <p:nvPr/>
        </p:nvSpPr>
        <p:spPr bwMode="auto">
          <a:xfrm>
            <a:off x="6251855" y="4017603"/>
            <a:ext cx="2724929" cy="2314686"/>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678DD"/>
                </a:solidFill>
                <a:effectLst/>
                <a:latin typeface="Times New Roman" panose="02020603050405020304" pitchFamily="18" charset="0"/>
                <a:cs typeface="Times New Roman" panose="02020603050405020304" pitchFamily="18" charset="0"/>
              </a:rPr>
              <a:t>int</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 </a:t>
            </a:r>
            <a:r>
              <a:rPr kumimoji="0" lang="en-US" altLang="en-US" sz="2800" b="0" i="0" u="none" strike="noStrike" cap="none" normalizeH="0" baseline="0" dirty="0">
                <a:ln>
                  <a:noFill/>
                </a:ln>
                <a:solidFill>
                  <a:srgbClr val="56B6C2"/>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1</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2</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3</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4</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5</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6</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9</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7</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775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066800" y="1048269"/>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latin typeface="Times New Roman" panose="02020603050405020304" pitchFamily="18" charset="0"/>
                <a:cs typeface="Times New Roman" panose="02020603050405020304" pitchFamily="18" charset="0"/>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Mảng</a:t>
              </a:r>
              <a:r>
                <a:rPr lang="en-US" altLang="zh-CN" sz="2800" b="1" dirty="0">
                  <a:solidFill>
                    <a:schemeClr val="bg1"/>
                  </a:solidFill>
                  <a:latin typeface="Times New Roman" panose="02020603050405020304" pitchFamily="18" charset="0"/>
                  <a:cs typeface="Times New Roman" panose="02020603050405020304" pitchFamily="18" charset="0"/>
                </a:rPr>
                <a:t>/</a:t>
              </a:r>
              <a:r>
                <a:rPr lang="en-US" altLang="zh-CN" sz="2800" b="1" dirty="0" err="1">
                  <a:solidFill>
                    <a:schemeClr val="bg1"/>
                  </a:solidFill>
                  <a:latin typeface="Times New Roman" panose="02020603050405020304" pitchFamily="18" charset="0"/>
                  <a:cs typeface="Times New Roman" panose="02020603050405020304" pitchFamily="18" charset="0"/>
                </a:rPr>
                <a:t>Danh</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Sách</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Trong</a:t>
              </a:r>
              <a:r>
                <a:rPr lang="en-US" altLang="zh-CN" sz="2800" b="1" dirty="0">
                  <a:solidFill>
                    <a:schemeClr val="bg1"/>
                  </a:solidFill>
                  <a:latin typeface="Times New Roman" panose="02020603050405020304" pitchFamily="18" charset="0"/>
                  <a:cs typeface="Times New Roman" panose="02020603050405020304" pitchFamily="18" charset="0"/>
                </a:rPr>
                <a:t>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220693" y="1001188"/>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cs typeface="Times New Roman" panose="02020603050405020304" pitchFamily="18" charset="0"/>
                </a:endParaRPr>
              </a:p>
            </p:txBody>
          </p:sp>
        </p:grpSp>
        <p:sp>
          <p:nvSpPr>
            <p:cNvPr id="11" name="文本框 23"/>
            <p:cNvSpPr txBox="1"/>
            <p:nvPr/>
          </p:nvSpPr>
          <p:spPr>
            <a:xfrm>
              <a:off x="3467445" y="1147357"/>
              <a:ext cx="774242" cy="958188"/>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17E7659D-760E-4260-913F-FC00FEDF5BDE}"/>
              </a:ext>
            </a:extLst>
          </p:cNvPr>
          <p:cNvSpPr/>
          <p:nvPr/>
        </p:nvSpPr>
        <p:spPr>
          <a:xfrm>
            <a:off x="1220693" y="1811963"/>
            <a:ext cx="3454902" cy="5508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Times New Roman" panose="02020603050405020304" pitchFamily="18" charset="0"/>
                <a:cs typeface="Times New Roman" panose="02020603050405020304" pitchFamily="18" charset="0"/>
              </a:rPr>
              <a:t>Thao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mảng</a:t>
            </a:r>
            <a:endParaRPr lang="en-US" sz="2800" dirty="0">
              <a:latin typeface="Times New Roman" panose="02020603050405020304" pitchFamily="18" charset="0"/>
              <a:cs typeface="Times New Roman" panose="02020603050405020304" pitchFamily="18" charset="0"/>
            </a:endParaRPr>
          </a:p>
        </p:txBody>
      </p:sp>
      <p:sp>
        <p:nvSpPr>
          <p:cNvPr id="18" name="Arrow: Pentagon 14">
            <a:extLst>
              <a:ext uri="{FF2B5EF4-FFF2-40B4-BE49-F238E27FC236}">
                <a16:creationId xmlns:a16="http://schemas.microsoft.com/office/drawing/2014/main" id="{A312C87D-5DB9-4E89-A756-5A0F8A2AB0A8}"/>
              </a:ext>
            </a:extLst>
          </p:cNvPr>
          <p:cNvSpPr/>
          <p:nvPr/>
        </p:nvSpPr>
        <p:spPr>
          <a:xfrm>
            <a:off x="1445768" y="2629271"/>
            <a:ext cx="9298432" cy="550843"/>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Hàm</a:t>
            </a:r>
            <a:r>
              <a:rPr lang="en-US" sz="2800" dirty="0">
                <a:solidFill>
                  <a:srgbClr val="FF0000"/>
                </a:solidFill>
                <a:latin typeface="Times New Roman" panose="02020603050405020304" pitchFamily="18" charset="0"/>
                <a:cs typeface="Times New Roman" panose="02020603050405020304" pitchFamily="18" charset="0"/>
              </a:rPr>
              <a:t> length(): </a:t>
            </a:r>
            <a:r>
              <a:rPr lang="en-US" sz="2800" dirty="0" err="1">
                <a:solidFill>
                  <a:srgbClr val="FF0000"/>
                </a:solidFill>
                <a:latin typeface="Times New Roman" panose="02020603050405020304" pitchFamily="18" charset="0"/>
                <a:cs typeface="Times New Roman" panose="02020603050405020304" pitchFamily="18" charset="0"/>
              </a:rPr>
              <a:t>Lấy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số</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(size)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9" name="Arrow: Pentagon 15">
            <a:extLst>
              <a:ext uri="{FF2B5EF4-FFF2-40B4-BE49-F238E27FC236}">
                <a16:creationId xmlns:a16="http://schemas.microsoft.com/office/drawing/2014/main" id="{8C935A58-FBBB-4777-BB80-8D843608AC53}"/>
              </a:ext>
            </a:extLst>
          </p:cNvPr>
          <p:cNvSpPr/>
          <p:nvPr/>
        </p:nvSpPr>
        <p:spPr>
          <a:xfrm>
            <a:off x="1445768" y="3415629"/>
            <a:ext cx="9374632"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Truy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cập</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vào</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giá</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trị</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r>
              <a:rPr lang="en-US" sz="2800" dirty="0">
                <a:solidFill>
                  <a:srgbClr val="FF0000"/>
                </a:solidFill>
                <a:latin typeface="Times New Roman" panose="02020603050405020304" pitchFamily="18" charset="0"/>
                <a:cs typeface="Times New Roman" panose="02020603050405020304" pitchFamily="18" charset="0"/>
              </a:rPr>
              <a:t> 1 </a:t>
            </a:r>
            <a:r>
              <a:rPr lang="en-US" sz="2800" dirty="0" err="1">
                <a:solidFill>
                  <a:srgbClr val="FF0000"/>
                </a:solidFill>
                <a:latin typeface="Times New Roman" panose="02020603050405020304" pitchFamily="18" charset="0"/>
                <a:cs typeface="Times New Roman" panose="02020603050405020304" pitchFamily="18" charset="0"/>
              </a:rPr>
              <a:t>chiều</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tenMang</a:t>
            </a:r>
            <a:r>
              <a:rPr lang="en-US" sz="2800" dirty="0">
                <a:solidFill>
                  <a:srgbClr val="FF0000"/>
                </a:solidFill>
                <a:latin typeface="Times New Roman" panose="02020603050405020304" pitchFamily="18" charset="0"/>
                <a:cs typeface="Times New Roman" panose="02020603050405020304" pitchFamily="18" charset="0"/>
              </a:rPr>
              <a:t>[index]</a:t>
            </a:r>
          </a:p>
        </p:txBody>
      </p:sp>
      <p:sp>
        <p:nvSpPr>
          <p:cNvPr id="20" name="Arrow: Pentagon 16">
            <a:extLst>
              <a:ext uri="{FF2B5EF4-FFF2-40B4-BE49-F238E27FC236}">
                <a16:creationId xmlns:a16="http://schemas.microsoft.com/office/drawing/2014/main" id="{C26EEC47-2765-403E-A127-BB0577E47EB3}"/>
              </a:ext>
            </a:extLst>
          </p:cNvPr>
          <p:cNvSpPr/>
          <p:nvPr/>
        </p:nvSpPr>
        <p:spPr>
          <a:xfrm>
            <a:off x="1456784" y="4763418"/>
            <a:ext cx="9592215"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Truy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cập</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vào</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giá</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trị</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r>
              <a:rPr lang="en-US" sz="2800" dirty="0">
                <a:solidFill>
                  <a:srgbClr val="FF0000"/>
                </a:solidFill>
                <a:latin typeface="Times New Roman" panose="02020603050405020304" pitchFamily="18" charset="0"/>
                <a:cs typeface="Times New Roman" panose="02020603050405020304" pitchFamily="18" charset="0"/>
              </a:rPr>
              <a:t> 2 </a:t>
            </a:r>
            <a:r>
              <a:rPr lang="en-US" sz="2800" dirty="0" err="1">
                <a:solidFill>
                  <a:srgbClr val="FF0000"/>
                </a:solidFill>
                <a:latin typeface="Times New Roman" panose="02020603050405020304" pitchFamily="18" charset="0"/>
                <a:cs typeface="Times New Roman" panose="02020603050405020304" pitchFamily="18" charset="0"/>
              </a:rPr>
              <a:t>chiều</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tenMang</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indexRow</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indexColumn</a:t>
            </a:r>
            <a:r>
              <a:rPr lang="en-US" sz="28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71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B6DA0DED-268B-4EED-8A09-7ADC5B61DDD8}"/>
              </a:ext>
            </a:extLst>
          </p:cNvPr>
          <p:cNvSpPr/>
          <p:nvPr/>
        </p:nvSpPr>
        <p:spPr>
          <a:xfrm>
            <a:off x="707928" y="1687502"/>
            <a:ext cx="2949671" cy="4801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String là gì</a:t>
            </a:r>
          </a:p>
        </p:txBody>
      </p:sp>
      <p:sp>
        <p:nvSpPr>
          <p:cNvPr id="18" name="Arrow: Pentagon 14">
            <a:extLst>
              <a:ext uri="{FF2B5EF4-FFF2-40B4-BE49-F238E27FC236}">
                <a16:creationId xmlns:a16="http://schemas.microsoft.com/office/drawing/2014/main" id="{0D28D104-8F60-4BA4-ACFC-7943928D4019}"/>
              </a:ext>
            </a:extLst>
          </p:cNvPr>
          <p:cNvSpPr/>
          <p:nvPr/>
        </p:nvSpPr>
        <p:spPr>
          <a:xfrm>
            <a:off x="701761" y="2273957"/>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solidFill>
                  <a:srgbClr val="FF0000"/>
                </a:solidFill>
              </a:rPr>
              <a:t>- Là một class. Khai báo theo cả 2 kiểu nguyên thủy và đối t</a:t>
            </a:r>
            <a:r>
              <a:rPr lang="vi-VN" sz="2600">
                <a:solidFill>
                  <a:srgbClr val="FF0000"/>
                </a:solidFill>
              </a:rPr>
              <a:t>ư</a:t>
            </a:r>
            <a:r>
              <a:rPr lang="en-US" sz="2600">
                <a:solidFill>
                  <a:srgbClr val="FF0000"/>
                </a:solidFill>
              </a:rPr>
              <a:t>ợng</a:t>
            </a:r>
          </a:p>
        </p:txBody>
      </p:sp>
      <p:sp>
        <p:nvSpPr>
          <p:cNvPr id="19" name="Arrow: Pentagon 15">
            <a:extLst>
              <a:ext uri="{FF2B5EF4-FFF2-40B4-BE49-F238E27FC236}">
                <a16:creationId xmlns:a16="http://schemas.microsoft.com/office/drawing/2014/main" id="{01550827-3118-4096-A1DF-D50CEF0832A9}"/>
              </a:ext>
            </a:extLst>
          </p:cNvPr>
          <p:cNvSpPr/>
          <p:nvPr/>
        </p:nvSpPr>
        <p:spPr>
          <a:xfrm>
            <a:off x="721693" y="2876688"/>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solidFill>
                  <a:srgbClr val="FF0000"/>
                </a:solidFill>
              </a:rPr>
              <a:t>- Một chuỗi bắt buộc phải nằm trong cặp dấu nháy kép “ ”</a:t>
            </a:r>
          </a:p>
        </p:txBody>
      </p:sp>
      <p:sp>
        <p:nvSpPr>
          <p:cNvPr id="20" name="Callout: Down Arrow 3">
            <a:extLst>
              <a:ext uri="{FF2B5EF4-FFF2-40B4-BE49-F238E27FC236}">
                <a16:creationId xmlns:a16="http://schemas.microsoft.com/office/drawing/2014/main" id="{4FA663CE-1064-430F-8D88-D64DE736D0DD}"/>
              </a:ext>
            </a:extLst>
          </p:cNvPr>
          <p:cNvSpPr/>
          <p:nvPr/>
        </p:nvSpPr>
        <p:spPr>
          <a:xfrm>
            <a:off x="4212114" y="3462205"/>
            <a:ext cx="2352716" cy="4973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21" name="Rectangle 20">
            <a:extLst>
              <a:ext uri="{FF2B5EF4-FFF2-40B4-BE49-F238E27FC236}">
                <a16:creationId xmlns:a16="http://schemas.microsoft.com/office/drawing/2014/main" id="{85ED0FC3-E731-49DE-A15D-46FF6164EAC4}"/>
              </a:ext>
            </a:extLst>
          </p:cNvPr>
          <p:cNvSpPr/>
          <p:nvPr/>
        </p:nvSpPr>
        <p:spPr>
          <a:xfrm>
            <a:off x="1294747" y="3959561"/>
            <a:ext cx="9656020" cy="213643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00B050"/>
                </a:solidFill>
              </a:rPr>
              <a:t>//Kiểu nguyên thủy</a:t>
            </a:r>
            <a:endParaRPr lang="en-US" sz="2800">
              <a:solidFill>
                <a:srgbClr val="FF0000"/>
              </a:solidFill>
            </a:endParaRPr>
          </a:p>
          <a:p>
            <a:r>
              <a:rPr lang="en-US" sz="2800">
                <a:solidFill>
                  <a:srgbClr val="FF0000"/>
                </a:solidFill>
              </a:rPr>
              <a:t>String </a:t>
            </a:r>
            <a:r>
              <a:rPr lang="en-US" sz="2800">
                <a:solidFill>
                  <a:schemeClr val="accent5">
                    <a:lumMod val="75000"/>
                  </a:schemeClr>
                </a:solidFill>
              </a:rPr>
              <a:t>tenChuoi</a:t>
            </a:r>
            <a:r>
              <a:rPr lang="en-US" sz="2800">
                <a:solidFill>
                  <a:srgbClr val="FF0000"/>
                </a:solidFill>
              </a:rPr>
              <a:t> = </a:t>
            </a:r>
            <a:r>
              <a:rPr lang="en-US" sz="2800">
                <a:solidFill>
                  <a:schemeClr val="accent5">
                    <a:lumMod val="75000"/>
                  </a:schemeClr>
                </a:solidFill>
              </a:rPr>
              <a:t>“Hello World”</a:t>
            </a:r>
            <a:r>
              <a:rPr lang="en-US" sz="2800">
                <a:solidFill>
                  <a:srgbClr val="FF0000"/>
                </a:solidFill>
              </a:rPr>
              <a:t>; </a:t>
            </a:r>
          </a:p>
          <a:p>
            <a:r>
              <a:rPr lang="en-US" sz="2800">
                <a:solidFill>
                  <a:srgbClr val="00B050"/>
                </a:solidFill>
              </a:rPr>
              <a:t>//Kiểu đối t</a:t>
            </a:r>
            <a:r>
              <a:rPr lang="vi-VN" sz="2800">
                <a:solidFill>
                  <a:srgbClr val="00B050"/>
                </a:solidFill>
              </a:rPr>
              <a:t>ư</a:t>
            </a:r>
            <a:r>
              <a:rPr lang="en-US" sz="2800">
                <a:solidFill>
                  <a:srgbClr val="00B050"/>
                </a:solidFill>
              </a:rPr>
              <a:t>ợng</a:t>
            </a:r>
          </a:p>
          <a:p>
            <a:r>
              <a:rPr lang="en-US" sz="2800">
                <a:solidFill>
                  <a:srgbClr val="FF0000"/>
                </a:solidFill>
              </a:rPr>
              <a:t>String </a:t>
            </a:r>
            <a:r>
              <a:rPr lang="en-US" sz="2800">
                <a:solidFill>
                  <a:schemeClr val="accent5">
                    <a:lumMod val="75000"/>
                  </a:schemeClr>
                </a:solidFill>
              </a:rPr>
              <a:t>tenChuoi2</a:t>
            </a:r>
            <a:r>
              <a:rPr lang="en-US" sz="2800">
                <a:solidFill>
                  <a:srgbClr val="FF0000"/>
                </a:solidFill>
              </a:rPr>
              <a:t> = new String(</a:t>
            </a:r>
            <a:r>
              <a:rPr lang="en-US" sz="2800">
                <a:solidFill>
                  <a:schemeClr val="accent5">
                    <a:lumMod val="75000"/>
                  </a:schemeClr>
                </a:solidFill>
              </a:rPr>
              <a:t>“Hello World”</a:t>
            </a:r>
            <a:r>
              <a:rPr lang="en-US" sz="2800">
                <a:solidFill>
                  <a:srgbClr val="FF0000"/>
                </a:solidFill>
              </a:rPr>
              <a:t>); </a:t>
            </a:r>
            <a:endParaRPr lang="en-US" sz="2800">
              <a:solidFill>
                <a:srgbClr val="00B050"/>
              </a:solidFill>
            </a:endParaRPr>
          </a:p>
        </p:txBody>
      </p:sp>
    </p:spTree>
    <p:extLst>
      <p:ext uri="{BB962C8B-B14F-4D97-AF65-F5344CB8AC3E}">
        <p14:creationId xmlns:p14="http://schemas.microsoft.com/office/powerpoint/2010/main" val="19452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B6DA0DED-268B-4EED-8A09-7ADC5B61DDD8}"/>
              </a:ext>
            </a:extLst>
          </p:cNvPr>
          <p:cNvSpPr/>
          <p:nvPr/>
        </p:nvSpPr>
        <p:spPr>
          <a:xfrm>
            <a:off x="707928" y="1687502"/>
            <a:ext cx="2949671" cy="4801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String là gì</a:t>
            </a:r>
          </a:p>
        </p:txBody>
      </p:sp>
      <p:sp>
        <p:nvSpPr>
          <p:cNvPr id="18" name="Arrow: Pentagon 14">
            <a:extLst>
              <a:ext uri="{FF2B5EF4-FFF2-40B4-BE49-F238E27FC236}">
                <a16:creationId xmlns:a16="http://schemas.microsoft.com/office/drawing/2014/main" id="{0D28D104-8F60-4BA4-ACFC-7943928D4019}"/>
              </a:ext>
            </a:extLst>
          </p:cNvPr>
          <p:cNvSpPr/>
          <p:nvPr/>
        </p:nvSpPr>
        <p:spPr>
          <a:xfrm>
            <a:off x="701761" y="2273957"/>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FF0000"/>
                </a:solidFill>
              </a:rPr>
              <a:t>- </a:t>
            </a:r>
            <a:r>
              <a:rPr lang="en-US" sz="2600" dirty="0" err="1">
                <a:solidFill>
                  <a:srgbClr val="FF0000"/>
                </a:solidFill>
              </a:rPr>
              <a:t>Không</a:t>
            </a:r>
            <a:r>
              <a:rPr lang="en-US" sz="2600" dirty="0">
                <a:solidFill>
                  <a:srgbClr val="FF0000"/>
                </a:solidFill>
              </a:rPr>
              <a:t> </a:t>
            </a:r>
            <a:r>
              <a:rPr lang="en-US" sz="2600" dirty="0" err="1">
                <a:solidFill>
                  <a:srgbClr val="FF0000"/>
                </a:solidFill>
              </a:rPr>
              <a:t>giống</a:t>
            </a:r>
            <a:r>
              <a:rPr lang="en-US" sz="2600" dirty="0">
                <a:solidFill>
                  <a:srgbClr val="FF0000"/>
                </a:solidFill>
              </a:rPr>
              <a:t> </a:t>
            </a:r>
            <a:r>
              <a:rPr lang="en-US" sz="2600" dirty="0" err="1">
                <a:solidFill>
                  <a:srgbClr val="FF0000"/>
                </a:solidFill>
              </a:rPr>
              <a:t>các</a:t>
            </a:r>
            <a:r>
              <a:rPr lang="en-US" sz="2600" dirty="0">
                <a:solidFill>
                  <a:srgbClr val="FF0000"/>
                </a:solidFill>
              </a:rPr>
              <a:t> class </a:t>
            </a:r>
            <a:r>
              <a:rPr lang="en-US" sz="2600" dirty="0" err="1">
                <a:solidFill>
                  <a:srgbClr val="FF0000"/>
                </a:solidFill>
              </a:rPr>
              <a:t>khác</a:t>
            </a:r>
            <a:r>
              <a:rPr lang="en-US" sz="2600" dirty="0">
                <a:solidFill>
                  <a:srgbClr val="FF0000"/>
                </a:solidFill>
              </a:rPr>
              <a:t> String </a:t>
            </a:r>
            <a:r>
              <a:rPr lang="en-US" sz="2600" dirty="0" err="1">
                <a:solidFill>
                  <a:srgbClr val="FF0000"/>
                </a:solidFill>
              </a:rPr>
              <a:t>có</a:t>
            </a:r>
            <a:r>
              <a:rPr lang="en-US" sz="2600" dirty="0">
                <a:solidFill>
                  <a:srgbClr val="FF0000"/>
                </a:solidFill>
              </a:rPr>
              <a:t> </a:t>
            </a:r>
            <a:r>
              <a:rPr lang="en-US" sz="2600" dirty="0" err="1">
                <a:solidFill>
                  <a:srgbClr val="FF0000"/>
                </a:solidFill>
              </a:rPr>
              <a:t>thể</a:t>
            </a:r>
            <a:r>
              <a:rPr lang="en-US" sz="2600" dirty="0">
                <a:solidFill>
                  <a:srgbClr val="FF0000"/>
                </a:solidFill>
              </a:rPr>
              <a:t> </a:t>
            </a:r>
            <a:r>
              <a:rPr lang="en-US" sz="2600" dirty="0" err="1">
                <a:solidFill>
                  <a:srgbClr val="FF0000"/>
                </a:solidFill>
              </a:rPr>
              <a:t>sử</a:t>
            </a:r>
            <a:r>
              <a:rPr lang="en-US" sz="2600" dirty="0">
                <a:solidFill>
                  <a:srgbClr val="FF0000"/>
                </a:solidFill>
              </a:rPr>
              <a:t> </a:t>
            </a:r>
            <a:r>
              <a:rPr lang="en-US" sz="2600" dirty="0" err="1">
                <a:solidFill>
                  <a:srgbClr val="FF0000"/>
                </a:solidFill>
              </a:rPr>
              <a:t>dụng</a:t>
            </a:r>
            <a:r>
              <a:rPr lang="en-US" sz="2600" dirty="0">
                <a:solidFill>
                  <a:srgbClr val="FF0000"/>
                </a:solidFill>
              </a:rPr>
              <a:t> </a:t>
            </a:r>
            <a:r>
              <a:rPr lang="en-US" sz="2600" dirty="0" err="1">
                <a:solidFill>
                  <a:srgbClr val="FF0000"/>
                </a:solidFill>
              </a:rPr>
              <a:t>toán</a:t>
            </a:r>
            <a:r>
              <a:rPr lang="en-US" sz="2600" dirty="0">
                <a:solidFill>
                  <a:srgbClr val="FF0000"/>
                </a:solidFill>
              </a:rPr>
              <a:t> </a:t>
            </a:r>
            <a:r>
              <a:rPr lang="en-US" sz="2600" dirty="0" err="1">
                <a:solidFill>
                  <a:srgbClr val="FF0000"/>
                </a:solidFill>
              </a:rPr>
              <a:t>tử</a:t>
            </a:r>
            <a:r>
              <a:rPr lang="en-US" sz="2600" dirty="0">
                <a:solidFill>
                  <a:srgbClr val="FF0000"/>
                </a:solidFill>
              </a:rPr>
              <a:t> +</a:t>
            </a:r>
          </a:p>
        </p:txBody>
      </p:sp>
      <p:sp>
        <p:nvSpPr>
          <p:cNvPr id="19" name="Arrow: Pentagon 15">
            <a:extLst>
              <a:ext uri="{FF2B5EF4-FFF2-40B4-BE49-F238E27FC236}">
                <a16:creationId xmlns:a16="http://schemas.microsoft.com/office/drawing/2014/main" id="{01550827-3118-4096-A1DF-D50CEF0832A9}"/>
              </a:ext>
            </a:extLst>
          </p:cNvPr>
          <p:cNvSpPr/>
          <p:nvPr/>
        </p:nvSpPr>
        <p:spPr>
          <a:xfrm>
            <a:off x="589472" y="3518459"/>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rgbClr val="FF0000"/>
                </a:solidFill>
              </a:rPr>
              <a:t>- </a:t>
            </a:r>
            <a:r>
              <a:rPr lang="en-US" sz="2600" dirty="0" err="1">
                <a:solidFill>
                  <a:srgbClr val="FF0000"/>
                </a:solidFill>
              </a:rPr>
              <a:t>Một</a:t>
            </a:r>
            <a:r>
              <a:rPr lang="en-US" sz="2600" dirty="0">
                <a:solidFill>
                  <a:srgbClr val="FF0000"/>
                </a:solidFill>
              </a:rPr>
              <a:t> </a:t>
            </a:r>
            <a:r>
              <a:rPr lang="en-US" sz="2600" dirty="0" err="1">
                <a:solidFill>
                  <a:srgbClr val="FF0000"/>
                </a:solidFill>
              </a:rPr>
              <a:t>số</a:t>
            </a:r>
            <a:r>
              <a:rPr lang="en-US" sz="2600" dirty="0">
                <a:solidFill>
                  <a:srgbClr val="FF0000"/>
                </a:solidFill>
              </a:rPr>
              <a:t> </a:t>
            </a:r>
            <a:r>
              <a:rPr lang="en-US" sz="2600" dirty="0" err="1">
                <a:solidFill>
                  <a:srgbClr val="FF0000"/>
                </a:solidFill>
              </a:rPr>
              <a:t>ký</a:t>
            </a:r>
            <a:r>
              <a:rPr lang="en-US" sz="2600" dirty="0">
                <a:solidFill>
                  <a:srgbClr val="FF0000"/>
                </a:solidFill>
              </a:rPr>
              <a:t> </a:t>
            </a:r>
            <a:r>
              <a:rPr lang="en-US" sz="2600" dirty="0" err="1">
                <a:solidFill>
                  <a:srgbClr val="FF0000"/>
                </a:solidFill>
              </a:rPr>
              <a:t>tự</a:t>
            </a:r>
            <a:r>
              <a:rPr lang="en-US" sz="2600" dirty="0">
                <a:solidFill>
                  <a:srgbClr val="FF0000"/>
                </a:solidFill>
              </a:rPr>
              <a:t> </a:t>
            </a:r>
            <a:r>
              <a:rPr lang="en-US" sz="2600" dirty="0" err="1">
                <a:solidFill>
                  <a:srgbClr val="FF0000"/>
                </a:solidFill>
              </a:rPr>
              <a:t>dưới</a:t>
            </a:r>
            <a:r>
              <a:rPr lang="en-US" sz="2600" dirty="0">
                <a:solidFill>
                  <a:srgbClr val="FF0000"/>
                </a:solidFill>
              </a:rPr>
              <a:t> </a:t>
            </a:r>
            <a:r>
              <a:rPr lang="en-US" sz="2600" dirty="0" err="1">
                <a:solidFill>
                  <a:srgbClr val="FF0000"/>
                </a:solidFill>
              </a:rPr>
              <a:t>dạng</a:t>
            </a:r>
            <a:r>
              <a:rPr lang="en-US" sz="2600" dirty="0">
                <a:solidFill>
                  <a:srgbClr val="FF0000"/>
                </a:solidFill>
              </a:rPr>
              <a:t> “escaped” </a:t>
            </a:r>
            <a:r>
              <a:rPr lang="en-US" sz="2600" dirty="0" err="1">
                <a:solidFill>
                  <a:srgbClr val="FF0000"/>
                </a:solidFill>
              </a:rPr>
              <a:t>khi</a:t>
            </a:r>
            <a:r>
              <a:rPr lang="en-US" sz="2600" dirty="0">
                <a:solidFill>
                  <a:srgbClr val="FF0000"/>
                </a:solidFill>
              </a:rPr>
              <a:t> </a:t>
            </a:r>
            <a:r>
              <a:rPr lang="en-US" sz="2600" dirty="0" err="1">
                <a:solidFill>
                  <a:srgbClr val="FF0000"/>
                </a:solidFill>
              </a:rPr>
              <a:t>viết</a:t>
            </a:r>
            <a:endParaRPr lang="en-US" sz="2600" dirty="0">
              <a:solidFill>
                <a:srgbClr val="FF0000"/>
              </a:solidFill>
            </a:endParaRPr>
          </a:p>
        </p:txBody>
      </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22" name="Rectangle 21"/>
          <p:cNvSpPr/>
          <p:nvPr/>
        </p:nvSpPr>
        <p:spPr>
          <a:xfrm>
            <a:off x="1591455" y="4160230"/>
            <a:ext cx="6096000" cy="2123658"/>
          </a:xfrm>
          <a:prstGeom prst="rect">
            <a:avLst/>
          </a:prstGeom>
        </p:spPr>
        <p:txBody>
          <a:bodyPr>
            <a:spAutoFit/>
          </a:bodyPr>
          <a:lstStyle/>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stands for the double-quote (</a:t>
            </a: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\n</a:t>
            </a:r>
            <a:r>
              <a:rPr lang="en-US" altLang="en-US" sz="2000" kern="0" dirty="0">
                <a:solidFill>
                  <a:srgbClr val="000000"/>
                </a:solidFill>
                <a:latin typeface="Times New Roman"/>
              </a:rPr>
              <a:t> stands for the newline 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stands for the backslash (</a:t>
            </a: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000000"/>
                </a:solidFill>
                <a:latin typeface="Times New Roman"/>
              </a:rPr>
              <a:t>Each of these is </a:t>
            </a:r>
            <a:r>
              <a:rPr lang="en-US" altLang="en-US" sz="2000" i="1" kern="0" dirty="0">
                <a:solidFill>
                  <a:srgbClr val="000000"/>
                </a:solidFill>
                <a:latin typeface="Times New Roman"/>
              </a:rPr>
              <a:t>written as</a:t>
            </a:r>
            <a:r>
              <a:rPr lang="en-US" altLang="en-US" sz="2000" kern="0" dirty="0">
                <a:solidFill>
                  <a:srgbClr val="000000"/>
                </a:solidFill>
                <a:latin typeface="Times New Roman"/>
              </a:rPr>
              <a:t> a two-character sequence, but represents a </a:t>
            </a:r>
            <a:r>
              <a:rPr lang="en-US" altLang="en-US" sz="2000" i="1" kern="0" dirty="0">
                <a:solidFill>
                  <a:srgbClr val="000000"/>
                </a:solidFill>
                <a:latin typeface="Times New Roman"/>
              </a:rPr>
              <a:t>single</a:t>
            </a:r>
            <a:r>
              <a:rPr lang="en-US" altLang="en-US" sz="2000" kern="0" dirty="0">
                <a:solidFill>
                  <a:srgbClr val="000000"/>
                </a:solidFill>
                <a:latin typeface="Times New Roman"/>
              </a:rPr>
              <a:t> character in the string</a:t>
            </a:r>
          </a:p>
        </p:txBody>
      </p:sp>
      <p:sp>
        <p:nvSpPr>
          <p:cNvPr id="23" name="Rectangle 22"/>
          <p:cNvSpPr/>
          <p:nvPr/>
        </p:nvSpPr>
        <p:spPr>
          <a:xfrm>
            <a:off x="1931648" y="2956720"/>
            <a:ext cx="5344733" cy="400110"/>
          </a:xfrm>
          <a:prstGeom prst="rect">
            <a:avLst/>
          </a:prstGeom>
        </p:spPr>
        <p:txBody>
          <a:bodyPr wrap="none">
            <a:spAutoFit/>
          </a:bodyPr>
          <a:lstStyle/>
          <a:p>
            <a:pPr marL="742950" lvl="1" indent="-285750" fontAlgn="base">
              <a:spcBef>
                <a:spcPct val="20000"/>
              </a:spcBef>
              <a:spcAft>
                <a:spcPct val="0"/>
              </a:spcAft>
              <a:buClr>
                <a:srgbClr val="000000"/>
              </a:buClr>
              <a:buSzPct val="55000"/>
              <a:buFontTx/>
              <a:buChar char=" "/>
            </a:pPr>
            <a:r>
              <a:rPr lang="en-US" altLang="en-US" sz="2000" kern="0" dirty="0">
                <a:solidFill>
                  <a:srgbClr val="3300FF"/>
                </a:solidFill>
                <a:latin typeface="Trebuchet MS" panose="020B0603020202020204" pitchFamily="34" charset="0"/>
              </a:rPr>
              <a:t>" This " + "is String " + "concatenation""</a:t>
            </a:r>
            <a:endParaRPr lang="en-US" altLang="en-US" sz="2000" kern="0" dirty="0">
              <a:solidFill>
                <a:srgbClr val="000000"/>
              </a:solidFill>
              <a:latin typeface="Times New Roman"/>
            </a:endParaRPr>
          </a:p>
        </p:txBody>
      </p:sp>
    </p:spTree>
    <p:extLst>
      <p:ext uri="{BB962C8B-B14F-4D97-AF65-F5344CB8AC3E}">
        <p14:creationId xmlns:p14="http://schemas.microsoft.com/office/powerpoint/2010/main" val="28377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43000" y="1220222"/>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255093" y="113200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C1D6ACE7-2EAE-4F10-AE6B-29570B1E1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622" y="2374914"/>
            <a:ext cx="7624756" cy="3416286"/>
          </a:xfrm>
          <a:prstGeom prst="rect">
            <a:avLst/>
          </a:prstGeom>
        </p:spPr>
      </p:pic>
    </p:spTree>
    <p:extLst>
      <p:ext uri="{BB962C8B-B14F-4D97-AF65-F5344CB8AC3E}">
        <p14:creationId xmlns:p14="http://schemas.microsoft.com/office/powerpoint/2010/main" val="23848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838200" y="996265"/>
            <a:ext cx="1005917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950292" y="908045"/>
            <a:ext cx="976287"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8601304F-7C0A-4814-92D3-2E77E0D3D5A3}"/>
              </a:ext>
            </a:extLst>
          </p:cNvPr>
          <p:cNvSpPr/>
          <p:nvPr/>
        </p:nvSpPr>
        <p:spPr>
          <a:xfrm>
            <a:off x="950293" y="1782698"/>
            <a:ext cx="9717707" cy="48534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Một số Method tiện dụng có sẵn của String (28 Method)</a:t>
            </a:r>
          </a:p>
        </p:txBody>
      </p:sp>
      <p:sp>
        <p:nvSpPr>
          <p:cNvPr id="18" name="Arrow: Pentagon 14">
            <a:extLst>
              <a:ext uri="{FF2B5EF4-FFF2-40B4-BE49-F238E27FC236}">
                <a16:creationId xmlns:a16="http://schemas.microsoft.com/office/drawing/2014/main" id="{DC600467-0B3D-4951-9738-C201AA03D75B}"/>
              </a:ext>
            </a:extLst>
          </p:cNvPr>
          <p:cNvSpPr/>
          <p:nvPr/>
        </p:nvSpPr>
        <p:spPr>
          <a:xfrm>
            <a:off x="1417102" y="2487778"/>
            <a:ext cx="7257452"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int length() : lấy độ dài của chuỗi </a:t>
            </a:r>
          </a:p>
        </p:txBody>
      </p:sp>
      <p:sp>
        <p:nvSpPr>
          <p:cNvPr id="19" name="Arrow: Pentagon 15">
            <a:extLst>
              <a:ext uri="{FF2B5EF4-FFF2-40B4-BE49-F238E27FC236}">
                <a16:creationId xmlns:a16="http://schemas.microsoft.com/office/drawing/2014/main" id="{78EBD901-7F0E-4AE8-A403-F3561C3AAB21}"/>
              </a:ext>
            </a:extLst>
          </p:cNvPr>
          <p:cNvSpPr/>
          <p:nvPr/>
        </p:nvSpPr>
        <p:spPr>
          <a:xfrm>
            <a:off x="1417101" y="3156005"/>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substring() : Cắt chuỗi theo vị trí đầu cuối </a:t>
            </a:r>
          </a:p>
        </p:txBody>
      </p:sp>
      <p:sp>
        <p:nvSpPr>
          <p:cNvPr id="20" name="Arrow: Pentagon 16">
            <a:extLst>
              <a:ext uri="{FF2B5EF4-FFF2-40B4-BE49-F238E27FC236}">
                <a16:creationId xmlns:a16="http://schemas.microsoft.com/office/drawing/2014/main" id="{7B3D7088-17FD-4000-BF3F-95EC6C192593}"/>
              </a:ext>
            </a:extLst>
          </p:cNvPr>
          <p:cNvSpPr/>
          <p:nvPr/>
        </p:nvSpPr>
        <p:spPr>
          <a:xfrm>
            <a:off x="1417101" y="3824232"/>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substring() : Cắt chuỗi theo vị trí đầu cuối </a:t>
            </a:r>
          </a:p>
        </p:txBody>
      </p:sp>
      <p:sp>
        <p:nvSpPr>
          <p:cNvPr id="21" name="Arrow: Pentagon 17">
            <a:extLst>
              <a:ext uri="{FF2B5EF4-FFF2-40B4-BE49-F238E27FC236}">
                <a16:creationId xmlns:a16="http://schemas.microsoft.com/office/drawing/2014/main" id="{F16CE279-A477-448F-92DC-E5C1EB6BE7BD}"/>
              </a:ext>
            </a:extLst>
          </p:cNvPr>
          <p:cNvSpPr/>
          <p:nvPr/>
        </p:nvSpPr>
        <p:spPr>
          <a:xfrm>
            <a:off x="1417101" y="4489750"/>
            <a:ext cx="9422329"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valueOf(int value) : Chuyển số thành chuỗi</a:t>
            </a:r>
          </a:p>
        </p:txBody>
      </p:sp>
      <p:sp>
        <p:nvSpPr>
          <p:cNvPr id="22" name="Arrow: Pentagon 18">
            <a:extLst>
              <a:ext uri="{FF2B5EF4-FFF2-40B4-BE49-F238E27FC236}">
                <a16:creationId xmlns:a16="http://schemas.microsoft.com/office/drawing/2014/main" id="{BEDC2635-84EE-4B8D-8F79-EC84D35D6E91}"/>
              </a:ext>
            </a:extLst>
          </p:cNvPr>
          <p:cNvSpPr/>
          <p:nvPr/>
        </p:nvSpPr>
        <p:spPr>
          <a:xfrm>
            <a:off x="1417101" y="5155268"/>
            <a:ext cx="9422329" cy="86453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rgbClr val="C00000"/>
                </a:solidFill>
              </a:rPr>
              <a:t>- String[] split(String kyTu) : Chuyển chuỗi thành mảng các chuỗi</a:t>
            </a:r>
          </a:p>
        </p:txBody>
      </p:sp>
    </p:spTree>
    <p:extLst>
      <p:ext uri="{BB962C8B-B14F-4D97-AF65-F5344CB8AC3E}">
        <p14:creationId xmlns:p14="http://schemas.microsoft.com/office/powerpoint/2010/main" val="21583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24" name="Rectangle 3"/>
          <p:cNvSpPr txBox="1">
            <a:spLocks noChangeArrowheads="1"/>
          </p:cNvSpPr>
          <p:nvPr/>
        </p:nvSpPr>
        <p:spPr bwMode="auto">
          <a:xfrm>
            <a:off x="1143000" y="2099108"/>
            <a:ext cx="8229600" cy="400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 charAt(int index)</a:t>
            </a:r>
            <a:endParaRPr kumimoji="0" lang="en-US" altLang="en-US" sz="2800" b="0" i="0" u="none" strike="noStrike" kern="0" cap="none" spc="0" normalizeH="0" baseline="0" noProof="0">
              <a:ln>
                <a:noFill/>
              </a:ln>
              <a:solidFill>
                <a:srgbClr val="3300FF"/>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character at the given index position (0-based)</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startsWith(String prefix)</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starts with the prefix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endsWith(String suffix)</a:t>
            </a:r>
            <a:endParaRPr kumimoji="0" lang="en-US" altLang="en-US" sz="2800" b="0" i="0" u="none" strike="noStrike" kern="0" cap="none" spc="0" normalizeH="0" baseline="0" noProof="0">
              <a:ln>
                <a:noFill/>
              </a:ln>
              <a:solidFill>
                <a:srgbClr val="FFFF99"/>
              </a:solidFill>
              <a:effectLst/>
              <a:uLnTx/>
              <a:uFillTx/>
              <a:latin typeface="Trebuchet MS" panose="020B0603020202020204" pitchFamily="34" charset="0"/>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ends with the suffix String</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18107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565192" y="1892048"/>
            <a:ext cx="8001000" cy="45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equals(Object obj)</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is the same as the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obj</a:t>
            </a:r>
            <a:r>
              <a:rPr kumimoji="0" lang="en-US" altLang="en-US" sz="2400" b="0" i="0" u="none" strike="noStrike" kern="0" cap="none" spc="0" normalizeH="0" baseline="0" noProof="0">
                <a:ln>
                  <a:noFill/>
                </a:ln>
                <a:solidFill>
                  <a:srgbClr val="000000"/>
                </a:solidFill>
                <a:effectLst/>
                <a:uLnTx/>
                <a:uFillTx/>
                <a:latin typeface="Times New Roman"/>
              </a:rPr>
              <a:t> (which may be any type;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false</a:t>
            </a:r>
            <a:r>
              <a:rPr kumimoji="0" lang="en-US" altLang="en-US" sz="2400" b="0" i="0" u="none" strike="noStrike" kern="0" cap="none" spc="0" normalizeH="0" baseline="0" noProof="0">
                <a:ln>
                  <a:noFill/>
                </a:ln>
                <a:solidFill>
                  <a:srgbClr val="000000"/>
                </a:solidFill>
                <a:effectLst/>
                <a:uLnTx/>
                <a:uFillTx/>
                <a:latin typeface="Times New Roman"/>
              </a:rPr>
              <a:t> if it’s not a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equalsIgnoreCase(String other)</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is equal to the other String, where case does not matter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length()</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length of this string; note that this is a method, not an instance variable</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317347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63282" y="1923053"/>
            <a:ext cx="8229600"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indexOf(char ch)</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first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in this String, or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-1</a:t>
            </a:r>
            <a:r>
              <a:rPr kumimoji="0" lang="en-US" altLang="en-US" sz="2400" b="0" i="0" u="none" strike="noStrike" kern="0" cap="none" spc="0" normalizeH="0" baseline="0" noProof="0">
                <a:ln>
                  <a:noFill/>
                </a:ln>
                <a:solidFill>
                  <a:srgbClr val="000000"/>
                </a:solidFill>
                <a:effectLst/>
                <a:uLnTx/>
                <a:uFillTx/>
                <a:latin typeface="Times New Roman"/>
              </a:rPr>
              <a:t> if it does not occur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indexOf(char ch, int fromIndex)</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first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starting </a:t>
            </a:r>
            <a:r>
              <a:rPr kumimoji="0" lang="en-US" altLang="en-US" sz="2400" b="0" i="1" u="none" strike="noStrike" kern="0" cap="none" spc="0" normalizeH="0" baseline="0" noProof="0">
                <a:ln>
                  <a:noFill/>
                </a:ln>
                <a:solidFill>
                  <a:srgbClr val="000000"/>
                </a:solidFill>
                <a:effectLst/>
                <a:uLnTx/>
                <a:uFillTx/>
                <a:latin typeface="Times New Roman"/>
              </a:rPr>
              <a:t>at</a:t>
            </a:r>
            <a:r>
              <a:rPr kumimoji="0" lang="en-US" altLang="en-US" sz="2400" b="0" i="0" u="none" strike="noStrike" kern="0" cap="none" spc="0" normalizeH="0" baseline="0" noProof="0">
                <a:ln>
                  <a:noFill/>
                </a:ln>
                <a:solidFill>
                  <a:srgbClr val="000000"/>
                </a:solidFill>
                <a:effectLst/>
                <a:uLnTx/>
                <a:uFillTx/>
                <a:latin typeface="Times New Roman"/>
              </a:rPr>
              <a:t> (not </a:t>
            </a:r>
            <a:r>
              <a:rPr kumimoji="0" lang="en-US" altLang="en-US" sz="2400" b="0" i="1" u="none" strike="noStrike" kern="0" cap="none" spc="0" normalizeH="0" baseline="0" noProof="0">
                <a:ln>
                  <a:noFill/>
                </a:ln>
                <a:solidFill>
                  <a:srgbClr val="000000"/>
                </a:solidFill>
                <a:effectLst/>
                <a:uLnTx/>
                <a:uFillTx/>
                <a:latin typeface="Times New Roman"/>
              </a:rPr>
              <a:t>after</a:t>
            </a:r>
            <a:r>
              <a:rPr kumimoji="0" lang="en-US" altLang="en-US" sz="2400" b="0" i="0" u="none" strike="noStrike" kern="0" cap="none" spc="0" normalizeH="0" baseline="0" noProof="0">
                <a:ln>
                  <a:noFill/>
                </a:ln>
                <a:solidFill>
                  <a:srgbClr val="000000"/>
                </a:solidFill>
                <a:effectLst/>
                <a:uLnTx/>
                <a:uFillTx/>
                <a:latin typeface="Times New Roman"/>
              </a:rPr>
              <a:t>) the position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fromIndex</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There are two similar methods that take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a:t>
            </a:r>
            <a:r>
              <a:rPr kumimoji="0" lang="en-US" altLang="en-US" sz="2800" b="0" i="0" u="none" strike="noStrike" kern="0" cap="none" spc="0" normalizeH="0" baseline="0" noProof="0">
                <a:ln>
                  <a:noFill/>
                </a:ln>
                <a:solidFill>
                  <a:srgbClr val="000000"/>
                </a:solidFill>
                <a:effectLst/>
                <a:uLnTx/>
                <a:uFillTx/>
                <a:latin typeface="Times New Roman"/>
              </a:rPr>
              <a:t> instead of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a:t>
            </a:r>
            <a:r>
              <a:rPr kumimoji="0" lang="en-US" altLang="en-US" sz="2800" b="0" i="0" u="none" strike="noStrike" kern="0" cap="none" spc="0" normalizeH="0" baseline="0" noProof="0">
                <a:ln>
                  <a:noFill/>
                </a:ln>
                <a:solidFill>
                  <a:srgbClr val="000000"/>
                </a:solidFill>
                <a:effectLst/>
                <a:uLnTx/>
                <a:uFillTx/>
                <a:latin typeface="Times New Roman"/>
              </a:rPr>
              <a:t> as their first argument</a:t>
            </a:r>
            <a:endParaRPr kumimoji="0" lang="en-US" altLang="en-US" sz="28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93905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28" name="Google Shape;328;p11"/>
          <p:cNvGrpSpPr/>
          <p:nvPr/>
        </p:nvGrpSpPr>
        <p:grpSpPr>
          <a:xfrm>
            <a:off x="1565651" y="2074336"/>
            <a:ext cx="8967831" cy="4148361"/>
            <a:chOff x="982640" y="1286614"/>
            <a:chExt cx="10081119" cy="5023499"/>
          </a:xfrm>
        </p:grpSpPr>
        <p:sp>
          <p:nvSpPr>
            <p:cNvPr id="329" name="Google Shape;329;p11"/>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0" name="Google Shape;330;p11"/>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331" name="Google Shape;331;p11"/>
            <p:cNvGrpSpPr/>
            <p:nvPr/>
          </p:nvGrpSpPr>
          <p:grpSpPr>
            <a:xfrm>
              <a:off x="982640" y="1596963"/>
              <a:ext cx="751226" cy="4402810"/>
              <a:chOff x="982640" y="1596963"/>
              <a:chExt cx="751226" cy="4402810"/>
            </a:xfrm>
          </p:grpSpPr>
          <p:grpSp>
            <p:nvGrpSpPr>
              <p:cNvPr id="332" name="Google Shape;332;p11"/>
              <p:cNvGrpSpPr/>
              <p:nvPr/>
            </p:nvGrpSpPr>
            <p:grpSpPr>
              <a:xfrm rot="-5400000">
                <a:off x="-615716" y="3650191"/>
                <a:ext cx="4402810" cy="296354"/>
                <a:chOff x="2149635" y="1165383"/>
                <a:chExt cx="3485831" cy="234634"/>
              </a:xfrm>
            </p:grpSpPr>
            <p:grpSp>
              <p:nvGrpSpPr>
                <p:cNvPr id="333" name="Google Shape;333;p11"/>
                <p:cNvGrpSpPr/>
                <p:nvPr/>
              </p:nvGrpSpPr>
              <p:grpSpPr>
                <a:xfrm>
                  <a:off x="2149635" y="1165385"/>
                  <a:ext cx="234632" cy="234632"/>
                  <a:chOff x="2483014" y="1114427"/>
                  <a:chExt cx="209550" cy="209550"/>
                </a:xfrm>
              </p:grpSpPr>
              <p:sp>
                <p:nvSpPr>
                  <p:cNvPr id="334" name="Google Shape;334;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5" name="Google Shape;335;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6" name="Google Shape;336;p11"/>
                <p:cNvGrpSpPr/>
                <p:nvPr/>
              </p:nvGrpSpPr>
              <p:grpSpPr>
                <a:xfrm>
                  <a:off x="2510880" y="1165385"/>
                  <a:ext cx="234632" cy="234632"/>
                  <a:chOff x="2483014" y="1114427"/>
                  <a:chExt cx="209550" cy="209550"/>
                </a:xfrm>
              </p:grpSpPr>
              <p:sp>
                <p:nvSpPr>
                  <p:cNvPr id="337" name="Google Shape;337;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8" name="Google Shape;338;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9" name="Google Shape;339;p11"/>
                <p:cNvGrpSpPr/>
                <p:nvPr/>
              </p:nvGrpSpPr>
              <p:grpSpPr>
                <a:xfrm>
                  <a:off x="2872124" y="1165385"/>
                  <a:ext cx="234632" cy="234632"/>
                  <a:chOff x="2483014" y="1114427"/>
                  <a:chExt cx="209550" cy="209550"/>
                </a:xfrm>
              </p:grpSpPr>
              <p:sp>
                <p:nvSpPr>
                  <p:cNvPr id="340" name="Google Shape;340;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1" name="Google Shape;341;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2" name="Google Shape;342;p11"/>
                <p:cNvGrpSpPr/>
                <p:nvPr/>
              </p:nvGrpSpPr>
              <p:grpSpPr>
                <a:xfrm>
                  <a:off x="3233369" y="1165385"/>
                  <a:ext cx="234632" cy="234632"/>
                  <a:chOff x="2483014" y="1114427"/>
                  <a:chExt cx="209550" cy="209550"/>
                </a:xfrm>
              </p:grpSpPr>
              <p:sp>
                <p:nvSpPr>
                  <p:cNvPr id="343" name="Google Shape;343;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4" name="Google Shape;344;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5" name="Google Shape;345;p11"/>
                <p:cNvGrpSpPr/>
                <p:nvPr/>
              </p:nvGrpSpPr>
              <p:grpSpPr>
                <a:xfrm>
                  <a:off x="3594615" y="1165383"/>
                  <a:ext cx="234632" cy="234632"/>
                  <a:chOff x="2483014" y="1114427"/>
                  <a:chExt cx="209550" cy="209550"/>
                </a:xfrm>
              </p:grpSpPr>
              <p:sp>
                <p:nvSpPr>
                  <p:cNvPr id="346" name="Google Shape;346;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7" name="Google Shape;347;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8" name="Google Shape;348;p11"/>
                <p:cNvGrpSpPr/>
                <p:nvPr/>
              </p:nvGrpSpPr>
              <p:grpSpPr>
                <a:xfrm>
                  <a:off x="3955858" y="1165384"/>
                  <a:ext cx="234632" cy="234632"/>
                  <a:chOff x="2483014" y="1114427"/>
                  <a:chExt cx="209550" cy="209550"/>
                </a:xfrm>
              </p:grpSpPr>
              <p:sp>
                <p:nvSpPr>
                  <p:cNvPr id="349" name="Google Shape;349;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0" name="Google Shape;350;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1" name="Google Shape;351;p11"/>
                <p:cNvGrpSpPr/>
                <p:nvPr/>
              </p:nvGrpSpPr>
              <p:grpSpPr>
                <a:xfrm>
                  <a:off x="4317103" y="1165384"/>
                  <a:ext cx="234632" cy="234632"/>
                  <a:chOff x="2483014" y="1114427"/>
                  <a:chExt cx="209550" cy="209550"/>
                </a:xfrm>
              </p:grpSpPr>
              <p:sp>
                <p:nvSpPr>
                  <p:cNvPr id="352" name="Google Shape;352;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3" name="Google Shape;353;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4" name="Google Shape;354;p11"/>
                <p:cNvGrpSpPr/>
                <p:nvPr/>
              </p:nvGrpSpPr>
              <p:grpSpPr>
                <a:xfrm>
                  <a:off x="4678347" y="1165384"/>
                  <a:ext cx="234632" cy="234632"/>
                  <a:chOff x="2483014" y="1114427"/>
                  <a:chExt cx="209550" cy="209550"/>
                </a:xfrm>
              </p:grpSpPr>
              <p:sp>
                <p:nvSpPr>
                  <p:cNvPr id="355" name="Google Shape;355;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6" name="Google Shape;356;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7" name="Google Shape;357;p11"/>
                <p:cNvGrpSpPr/>
                <p:nvPr/>
              </p:nvGrpSpPr>
              <p:grpSpPr>
                <a:xfrm>
                  <a:off x="5039590" y="1165384"/>
                  <a:ext cx="234632" cy="234632"/>
                  <a:chOff x="2483014" y="1114427"/>
                  <a:chExt cx="209550" cy="209550"/>
                </a:xfrm>
              </p:grpSpPr>
              <p:sp>
                <p:nvSpPr>
                  <p:cNvPr id="358" name="Google Shape;358;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9" name="Google Shape;359;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0" name="Google Shape;360;p11"/>
                <p:cNvGrpSpPr/>
                <p:nvPr/>
              </p:nvGrpSpPr>
              <p:grpSpPr>
                <a:xfrm>
                  <a:off x="5400834" y="1165384"/>
                  <a:ext cx="234632" cy="234632"/>
                  <a:chOff x="2483014" y="1114427"/>
                  <a:chExt cx="209550" cy="209550"/>
                </a:xfrm>
              </p:grpSpPr>
              <p:sp>
                <p:nvSpPr>
                  <p:cNvPr id="361" name="Google Shape;361;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2" name="Google Shape;362;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363" name="Google Shape;363;p11"/>
              <p:cNvGrpSpPr/>
              <p:nvPr/>
            </p:nvGrpSpPr>
            <p:grpSpPr>
              <a:xfrm rot="-5400000">
                <a:off x="1229146" y="5557333"/>
                <a:ext cx="119575" cy="612586"/>
                <a:chOff x="2244455" y="772894"/>
                <a:chExt cx="94658" cy="485003"/>
              </a:xfrm>
            </p:grpSpPr>
            <p:sp>
              <p:nvSpPr>
                <p:cNvPr id="364" name="Google Shape;364;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5" name="Google Shape;365;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6" name="Google Shape;366;p11"/>
              <p:cNvGrpSpPr/>
              <p:nvPr/>
            </p:nvGrpSpPr>
            <p:grpSpPr>
              <a:xfrm rot="-5400000">
                <a:off x="1229146" y="5099277"/>
                <a:ext cx="119575" cy="612586"/>
                <a:chOff x="2244455" y="772894"/>
                <a:chExt cx="94658" cy="485003"/>
              </a:xfrm>
            </p:grpSpPr>
            <p:sp>
              <p:nvSpPr>
                <p:cNvPr id="367" name="Google Shape;367;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8" name="Google Shape;368;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9" name="Google Shape;369;p11"/>
              <p:cNvGrpSpPr/>
              <p:nvPr/>
            </p:nvGrpSpPr>
            <p:grpSpPr>
              <a:xfrm rot="-5400000">
                <a:off x="1229146" y="4641222"/>
                <a:ext cx="119575" cy="612586"/>
                <a:chOff x="2244455" y="772894"/>
                <a:chExt cx="94658" cy="485003"/>
              </a:xfrm>
            </p:grpSpPr>
            <p:sp>
              <p:nvSpPr>
                <p:cNvPr id="370" name="Google Shape;370;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1" name="Google Shape;371;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2" name="Google Shape;372;p11"/>
              <p:cNvGrpSpPr/>
              <p:nvPr/>
            </p:nvGrpSpPr>
            <p:grpSpPr>
              <a:xfrm rot="-5400000">
                <a:off x="1229146" y="4183167"/>
                <a:ext cx="119575" cy="612586"/>
                <a:chOff x="2244455" y="772894"/>
                <a:chExt cx="94658" cy="485003"/>
              </a:xfrm>
            </p:grpSpPr>
            <p:sp>
              <p:nvSpPr>
                <p:cNvPr id="373" name="Google Shape;373;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4" name="Google Shape;374;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5" name="Google Shape;375;p11"/>
              <p:cNvGrpSpPr/>
              <p:nvPr/>
            </p:nvGrpSpPr>
            <p:grpSpPr>
              <a:xfrm rot="-5400000">
                <a:off x="1229146" y="3725113"/>
                <a:ext cx="119575" cy="612586"/>
                <a:chOff x="2244455" y="772894"/>
                <a:chExt cx="94658" cy="485003"/>
              </a:xfrm>
            </p:grpSpPr>
            <p:sp>
              <p:nvSpPr>
                <p:cNvPr id="376" name="Google Shape;376;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7" name="Google Shape;377;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8" name="Google Shape;378;p11"/>
              <p:cNvGrpSpPr/>
              <p:nvPr/>
            </p:nvGrpSpPr>
            <p:grpSpPr>
              <a:xfrm rot="-5400000">
                <a:off x="1229146" y="3267055"/>
                <a:ext cx="119575" cy="612586"/>
                <a:chOff x="2244455" y="772894"/>
                <a:chExt cx="94658" cy="485003"/>
              </a:xfrm>
            </p:grpSpPr>
            <p:sp>
              <p:nvSpPr>
                <p:cNvPr id="379" name="Google Shape;379;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0" name="Google Shape;380;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1" name="Google Shape;381;p11"/>
              <p:cNvGrpSpPr/>
              <p:nvPr/>
            </p:nvGrpSpPr>
            <p:grpSpPr>
              <a:xfrm rot="-5400000">
                <a:off x="1229145" y="2808999"/>
                <a:ext cx="119575" cy="612586"/>
                <a:chOff x="2244455" y="772894"/>
                <a:chExt cx="94658" cy="485003"/>
              </a:xfrm>
            </p:grpSpPr>
            <p:sp>
              <p:nvSpPr>
                <p:cNvPr id="382" name="Google Shape;382;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3" name="Google Shape;383;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4" name="Google Shape;384;p11"/>
              <p:cNvGrpSpPr/>
              <p:nvPr/>
            </p:nvGrpSpPr>
            <p:grpSpPr>
              <a:xfrm rot="-5400000">
                <a:off x="1229146" y="2350946"/>
                <a:ext cx="119575" cy="612586"/>
                <a:chOff x="2244455" y="772894"/>
                <a:chExt cx="94658" cy="485003"/>
              </a:xfrm>
            </p:grpSpPr>
            <p:sp>
              <p:nvSpPr>
                <p:cNvPr id="385" name="Google Shape;385;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6" name="Google Shape;386;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7" name="Google Shape;387;p11"/>
              <p:cNvGrpSpPr/>
              <p:nvPr/>
            </p:nvGrpSpPr>
            <p:grpSpPr>
              <a:xfrm rot="-5400000">
                <a:off x="1229146" y="1892893"/>
                <a:ext cx="119575" cy="612586"/>
                <a:chOff x="2244455" y="772894"/>
                <a:chExt cx="94658" cy="485003"/>
              </a:xfrm>
            </p:grpSpPr>
            <p:sp>
              <p:nvSpPr>
                <p:cNvPr id="388" name="Google Shape;388;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9" name="Google Shape;389;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90" name="Google Shape;390;p11"/>
              <p:cNvGrpSpPr/>
              <p:nvPr/>
            </p:nvGrpSpPr>
            <p:grpSpPr>
              <a:xfrm rot="-5400000">
                <a:off x="1229146" y="1434840"/>
                <a:ext cx="119575" cy="612586"/>
                <a:chOff x="2244455" y="772894"/>
                <a:chExt cx="94658" cy="485003"/>
              </a:xfrm>
            </p:grpSpPr>
            <p:sp>
              <p:nvSpPr>
                <p:cNvPr id="391" name="Google Shape;391;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2" name="Google Shape;392;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393" name="Google Shape;393;p11"/>
          <p:cNvSpPr txBox="1"/>
          <p:nvPr/>
        </p:nvSpPr>
        <p:spPr>
          <a:xfrm>
            <a:off x="2217661" y="2290906"/>
            <a:ext cx="8450339" cy="3453213"/>
          </a:xfrm>
          <a:prstGeom prst="rect">
            <a:avLst/>
          </a:prstGeom>
          <a:noFill/>
          <a:ln>
            <a:noFill/>
          </a:ln>
        </p:spPr>
        <p:txBody>
          <a:bodyPr spcFirstLastPara="1" wrap="square" lIns="91425" tIns="45700" rIns="91425" bIns="45700" anchor="t" anchorCtr="0">
            <a:spAutoFit/>
          </a:bodyPr>
          <a:lstStyle/>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Set:</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HashSet</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LinkedHashSet</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TreeSet</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grpSp>
        <p:nvGrpSpPr>
          <p:cNvPr id="2" name="Google Shape;294;p10">
            <a:extLst>
              <a:ext uri="{FF2B5EF4-FFF2-40B4-BE49-F238E27FC236}">
                <a16:creationId xmlns:a16="http://schemas.microsoft.com/office/drawing/2014/main" id="{1C50ACB7-C063-2EA4-E935-68D8BB27A5E1}"/>
              </a:ext>
            </a:extLst>
          </p:cNvPr>
          <p:cNvGrpSpPr/>
          <p:nvPr/>
        </p:nvGrpSpPr>
        <p:grpSpPr>
          <a:xfrm>
            <a:off x="1090974" y="933238"/>
            <a:ext cx="8662626" cy="1007332"/>
            <a:chOff x="3129129" y="1121776"/>
            <a:chExt cx="5933741" cy="1171624"/>
          </a:xfrm>
        </p:grpSpPr>
        <p:sp>
          <p:nvSpPr>
            <p:cNvPr id="3" name="Google Shape;295;p10">
              <a:extLst>
                <a:ext uri="{FF2B5EF4-FFF2-40B4-BE49-F238E27FC236}">
                  <a16:creationId xmlns:a16="http://schemas.microsoft.com/office/drawing/2014/main" id="{EF5ABEA5-67E6-201A-81D0-69BEB270E7CC}"/>
                </a:ext>
              </a:extLst>
            </p:cNvPr>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 name="Google Shape;296;p10">
              <a:extLst>
                <a:ext uri="{FF2B5EF4-FFF2-40B4-BE49-F238E27FC236}">
                  <a16:creationId xmlns:a16="http://schemas.microsoft.com/office/drawing/2014/main" id="{B1DC51E8-2651-7904-A838-79940BB4654D}"/>
                </a:ext>
              </a:extLst>
            </p:cNvPr>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 name="Google Shape;297;p10">
            <a:extLst>
              <a:ext uri="{FF2B5EF4-FFF2-40B4-BE49-F238E27FC236}">
                <a16:creationId xmlns:a16="http://schemas.microsoft.com/office/drawing/2014/main" id="{74739625-EF74-759A-20EE-EECFC988A300}"/>
              </a:ext>
            </a:extLst>
          </p:cNvPr>
          <p:cNvGrpSpPr/>
          <p:nvPr/>
        </p:nvGrpSpPr>
        <p:grpSpPr>
          <a:xfrm>
            <a:off x="1218226" y="894454"/>
            <a:ext cx="1573057" cy="1573057"/>
            <a:chOff x="3020983" y="881796"/>
            <a:chExt cx="2097410" cy="2097410"/>
          </a:xfrm>
        </p:grpSpPr>
        <p:grpSp>
          <p:nvGrpSpPr>
            <p:cNvPr id="6" name="Google Shape;298;p10">
              <a:extLst>
                <a:ext uri="{FF2B5EF4-FFF2-40B4-BE49-F238E27FC236}">
                  <a16:creationId xmlns:a16="http://schemas.microsoft.com/office/drawing/2014/main" id="{A4D98DE9-1509-1B9D-1320-8B8DBA5D89DA}"/>
                </a:ext>
              </a:extLst>
            </p:cNvPr>
            <p:cNvGrpSpPr/>
            <p:nvPr/>
          </p:nvGrpSpPr>
          <p:grpSpPr>
            <a:xfrm>
              <a:off x="3020983" y="881796"/>
              <a:ext cx="2097410" cy="2097410"/>
              <a:chOff x="3099689" y="1098878"/>
              <a:chExt cx="1995612" cy="1995615"/>
            </a:xfrm>
          </p:grpSpPr>
          <p:grpSp>
            <p:nvGrpSpPr>
              <p:cNvPr id="8" name="Google Shape;299;p10">
                <a:extLst>
                  <a:ext uri="{FF2B5EF4-FFF2-40B4-BE49-F238E27FC236}">
                    <a16:creationId xmlns:a16="http://schemas.microsoft.com/office/drawing/2014/main" id="{366DE47E-347F-E1F7-12D7-366D06BCA3B2}"/>
                  </a:ext>
                </a:extLst>
              </p:cNvPr>
              <p:cNvGrpSpPr/>
              <p:nvPr/>
            </p:nvGrpSpPr>
            <p:grpSpPr>
              <a:xfrm>
                <a:off x="3099689" y="1098878"/>
                <a:ext cx="1995612" cy="1995615"/>
                <a:chOff x="6804316" y="2574806"/>
                <a:chExt cx="3585705" cy="3585705"/>
              </a:xfrm>
            </p:grpSpPr>
            <p:sp>
              <p:nvSpPr>
                <p:cNvPr id="10" name="Google Shape;300;p10">
                  <a:extLst>
                    <a:ext uri="{FF2B5EF4-FFF2-40B4-BE49-F238E27FC236}">
                      <a16:creationId xmlns:a16="http://schemas.microsoft.com/office/drawing/2014/main" id="{F75B29B1-23EB-E1BC-37CA-A9BE5295F84A}"/>
                    </a:ext>
                  </a:extLst>
                </p:cNvPr>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1" name="Google Shape;301;p10">
                  <a:extLst>
                    <a:ext uri="{FF2B5EF4-FFF2-40B4-BE49-F238E27FC236}">
                      <a16:creationId xmlns:a16="http://schemas.microsoft.com/office/drawing/2014/main" id="{58AE1945-29D7-ECC5-E15C-EB6131ED43BE}"/>
                    </a:ext>
                  </a:extLst>
                </p:cNvPr>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 name="Google Shape;302;p10">
                  <a:extLst>
                    <a:ext uri="{FF2B5EF4-FFF2-40B4-BE49-F238E27FC236}">
                      <a16:creationId xmlns:a16="http://schemas.microsoft.com/office/drawing/2014/main" id="{5546BFD7-B17A-20D4-05BF-82FD037FDCC6}"/>
                    </a:ext>
                  </a:extLst>
                </p:cNvPr>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9" name="Google Shape;303;p10">
                <a:extLst>
                  <a:ext uri="{FF2B5EF4-FFF2-40B4-BE49-F238E27FC236}">
                    <a16:creationId xmlns:a16="http://schemas.microsoft.com/office/drawing/2014/main" id="{488D2429-F04C-06A1-FE76-0CDB3D302F0F}"/>
                  </a:ext>
                </a:extLst>
              </p:cNvPr>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7" name="Google Shape;304;p10">
              <a:extLst>
                <a:ext uri="{FF2B5EF4-FFF2-40B4-BE49-F238E27FC236}">
                  <a16:creationId xmlns:a16="http://schemas.microsoft.com/office/drawing/2014/main" id="{B2BFF69A-0F22-744C-CDC4-18ED19D609FD}"/>
                </a:ext>
              </a:extLst>
            </p:cNvPr>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B850"/>
                  </a:solidFill>
                  <a:latin typeface="Impact"/>
                  <a:ea typeface="Impact"/>
                  <a:cs typeface="Impact"/>
                  <a:sym typeface="Impact"/>
                </a:rPr>
                <a:t>01</a:t>
              </a:r>
              <a:endParaRPr sz="2400" dirty="0">
                <a:solidFill>
                  <a:srgbClr val="FFB850"/>
                </a:solidFill>
                <a:latin typeface="Impact"/>
                <a:ea typeface="Impact"/>
                <a:cs typeface="Impact"/>
                <a:sym typeface="Impact"/>
              </a:endParaRPr>
            </a:p>
          </p:txBody>
        </p:sp>
      </p:grpSp>
      <p:sp>
        <p:nvSpPr>
          <p:cNvPr id="13" name="Google Shape;305;p10">
            <a:extLst>
              <a:ext uri="{FF2B5EF4-FFF2-40B4-BE49-F238E27FC236}">
                <a16:creationId xmlns:a16="http://schemas.microsoft.com/office/drawing/2014/main" id="{BD5392C1-B9DF-765F-5BCF-6A53A610E0E7}"/>
              </a:ext>
            </a:extLst>
          </p:cNvPr>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775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500"/>
                                        <p:tgtEl>
                                          <p:spTgt spid="393"/>
                                        </p:tgtEl>
                                      </p:cBhvr>
                                    </p:animEffect>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7" name="Rectangle 3"/>
          <p:cNvSpPr txBox="1">
            <a:spLocks noChangeArrowheads="1"/>
          </p:cNvSpPr>
          <p:nvPr/>
        </p:nvSpPr>
        <p:spPr bwMode="auto">
          <a:xfrm>
            <a:off x="1631652" y="1821483"/>
            <a:ext cx="8229600" cy="45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lastIndexOf(char ch)</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last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in this String, or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-1</a:t>
            </a:r>
            <a:r>
              <a:rPr kumimoji="0" lang="en-US" altLang="en-US" sz="2400" b="0" i="0" u="none" strike="noStrike" kern="0" cap="none" spc="0" normalizeH="0" baseline="0" noProof="0">
                <a:ln>
                  <a:noFill/>
                </a:ln>
                <a:solidFill>
                  <a:srgbClr val="000000"/>
                </a:solidFill>
                <a:effectLst/>
                <a:uLnTx/>
                <a:uFillTx/>
                <a:latin typeface="Times New Roman"/>
              </a:rPr>
              <a:t> if it does not occur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lastIndexOf(char ch, int fromIndex)</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last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searching backward starting at position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fromIndex</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There are two similar methods that take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a:t>
            </a:r>
            <a:r>
              <a:rPr kumimoji="0" lang="en-US" altLang="en-US" sz="2800" b="0" i="0" u="none" strike="noStrike" kern="0" cap="none" spc="0" normalizeH="0" baseline="0" noProof="0">
                <a:ln>
                  <a:noFill/>
                </a:ln>
                <a:solidFill>
                  <a:srgbClr val="000000"/>
                </a:solidFill>
                <a:effectLst/>
                <a:uLnTx/>
                <a:uFillTx/>
                <a:latin typeface="Times New Roman"/>
              </a:rPr>
              <a:t> instead of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a:t>
            </a:r>
            <a:r>
              <a:rPr kumimoji="0" lang="en-US" altLang="en-US" sz="2800" b="0" i="0" u="none" strike="noStrike" kern="0" cap="none" spc="0" normalizeH="0" baseline="0" noProof="0">
                <a:ln>
                  <a:noFill/>
                </a:ln>
                <a:solidFill>
                  <a:srgbClr val="000000"/>
                </a:solidFill>
                <a:effectLst/>
                <a:uLnTx/>
                <a:uFillTx/>
                <a:latin typeface="Times New Roman"/>
              </a:rPr>
              <a:t> as their first argument</a:t>
            </a:r>
            <a:endParaRPr kumimoji="0" lang="en-US" altLang="en-US" sz="28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4067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568067" y="1833914"/>
            <a:ext cx="8001000" cy="451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substring(int beginIndex)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that is a substring of this string, beginning with the character at the specified index and extending to the end of this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ts val="500"/>
              </a:spcBef>
              <a:spcAft>
                <a:spcPts val="50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substring(int beginIndex, int endIndex)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that is a substring of this string, beginning at the specified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beginIndex</a:t>
            </a:r>
            <a:r>
              <a:rPr kumimoji="0" lang="en-US" altLang="en-US" sz="2400" b="0" i="0" u="none" strike="noStrike" kern="0" cap="none" spc="0" normalizeH="0" baseline="0" noProof="0">
                <a:ln>
                  <a:noFill/>
                </a:ln>
                <a:solidFill>
                  <a:srgbClr val="000000"/>
                </a:solidFill>
                <a:effectLst/>
                <a:uLnTx/>
                <a:uFillTx/>
                <a:latin typeface="Times New Roman"/>
              </a:rPr>
              <a:t> and extending to the character at index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endIndex - 1</a:t>
            </a:r>
            <a:r>
              <a:rPr kumimoji="0" lang="en-US" altLang="en-US" sz="2400" b="0" i="0" u="none" strike="noStrike" kern="0" cap="none" spc="0" normalizeH="0" baseline="0" noProof="0">
                <a:ln>
                  <a:noFill/>
                </a:ln>
                <a:solidFill>
                  <a:srgbClr val="000000"/>
                </a:solidFill>
                <a:effectLst/>
                <a:uLnTx/>
                <a:uFillTx/>
                <a:latin typeface="Times New Roman"/>
              </a:rPr>
              <a:t>. Thus the length of the substring is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endIndex-beginIndex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endParaRPr kumimoji="0" lang="en-US" altLang="en-US" sz="2400" b="0" i="0" u="none" strike="noStrike" kern="0" cap="none" spc="0" normalizeH="0" baseline="0" noProof="0">
              <a:ln>
                <a:noFill/>
              </a:ln>
              <a:solidFill>
                <a:srgbClr val="000000"/>
              </a:solidFill>
              <a:effectLst/>
              <a:uLnTx/>
              <a:uFillTx/>
              <a:latin typeface="Courier New" panose="02070309020205020404" pitchFamily="49" charset="0"/>
            </a:endParaRPr>
          </a:p>
          <a:p>
            <a:pPr marL="342900" marR="0" lvl="0" indent="-342900" algn="l" defTabSz="914400" rtl="0" eaLnBrk="1" fontAlgn="base" latinLnBrk="0" hangingPunct="1">
              <a:lnSpc>
                <a:spcPct val="100000"/>
              </a:lnSpc>
              <a:spcBef>
                <a:spcPts val="500"/>
              </a:spcBef>
              <a:spcAft>
                <a:spcPts val="500"/>
              </a:spcAft>
              <a:buClr>
                <a:srgbClr val="0073D9"/>
              </a:buClr>
              <a:buSzPct val="60000"/>
              <a:buFont typeface="Wingdings" panose="05000000000000000000"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45062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Hiểu</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về</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index)</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30" name="Rectangle 3"/>
          <p:cNvSpPr txBox="1">
            <a:spLocks noChangeArrowheads="1"/>
          </p:cNvSpPr>
          <p:nvPr/>
        </p:nvSpPr>
        <p:spPr bwMode="auto">
          <a:xfrm>
            <a:off x="2319687" y="1771721"/>
            <a:ext cx="853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With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charAt(index)</a:t>
            </a: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indexOf(x)</a:t>
            </a:r>
            <a:r>
              <a:rPr kumimoji="0" lang="en-US" altLang="en-US" sz="2400" b="0" i="0" u="none" strike="noStrike" kern="0" cap="none" spc="0" normalizeH="0" baseline="0" noProof="0">
                <a:ln>
                  <a:noFill/>
                </a:ln>
                <a:solidFill>
                  <a:srgbClr val="000000"/>
                </a:solidFill>
                <a:effectLst/>
                <a:uLnTx/>
                <a:uFillTx/>
                <a:latin typeface="Times New Roman"/>
              </a:rPr>
              <a:t>, 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lastIndexOf(x)</a:t>
            </a:r>
            <a:r>
              <a:rPr kumimoji="0" lang="en-US" altLang="en-US" sz="2400" b="0" i="0" u="none" strike="noStrike" kern="0" cap="none" spc="0" normalizeH="0" baseline="0" noProof="0">
                <a:ln>
                  <a:noFill/>
                </a:ln>
                <a:solidFill>
                  <a:srgbClr val="000000"/>
                </a:solidFill>
                <a:effectLst/>
                <a:uLnTx/>
                <a:uFillTx/>
                <a:latin typeface="Times New Roman"/>
              </a:rPr>
              <a:t>, just count characters (starting from zero)</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
        <p:nvSpPr>
          <p:cNvPr id="31" name="Rectangle 4"/>
          <p:cNvSpPr txBox="1">
            <a:spLocks noChangeArrowheads="1"/>
          </p:cNvSpPr>
          <p:nvPr/>
        </p:nvSpPr>
        <p:spPr bwMode="auto">
          <a:xfrm>
            <a:off x="2243487" y="3600521"/>
            <a:ext cx="86502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With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substring(from) </a:t>
            </a:r>
            <a:r>
              <a:rPr kumimoji="0" lang="en-US" altLang="en-US" sz="2400" b="0" i="0" u="none" strike="noStrike" kern="0" cap="none" spc="0" normalizeH="0" baseline="0" noProof="0">
                <a:ln>
                  <a:noFill/>
                </a:ln>
                <a:solidFill>
                  <a:srgbClr val="000000"/>
                </a:solidFill>
                <a:effectLst/>
                <a:uLnTx/>
                <a:uFillTx/>
                <a:latin typeface="Times New Roman"/>
              </a:rPr>
              <a:t>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substring(from, to)</a:t>
            </a:r>
            <a:r>
              <a:rPr kumimoji="0" lang="en-US" altLang="en-US" sz="2400" b="0" i="0" u="none" strike="noStrike" kern="0" cap="none" spc="0" normalizeH="0" baseline="0" noProof="0">
                <a:ln>
                  <a:noFill/>
                </a:ln>
                <a:solidFill>
                  <a:srgbClr val="000000"/>
                </a:solidFill>
                <a:effectLst/>
                <a:uLnTx/>
                <a:uFillTx/>
                <a:latin typeface="Times New Roman"/>
              </a:rPr>
              <a:t>, it works better to count positions </a:t>
            </a:r>
            <a:r>
              <a:rPr kumimoji="0" lang="en-US" altLang="en-US" sz="2400" b="0" i="1" u="none" strike="noStrike" kern="0" cap="none" spc="0" normalizeH="0" baseline="0" noProof="0">
                <a:ln>
                  <a:noFill/>
                </a:ln>
                <a:solidFill>
                  <a:srgbClr val="000000"/>
                </a:solidFill>
                <a:effectLst/>
                <a:uLnTx/>
                <a:uFillTx/>
                <a:latin typeface="Times New Roman"/>
              </a:rPr>
              <a:t>between</a:t>
            </a:r>
            <a:r>
              <a:rPr kumimoji="0" lang="en-US" altLang="en-US" sz="2400" b="0" i="0" u="none" strike="noStrike" kern="0" cap="none" spc="0" normalizeH="0" baseline="0" noProof="0">
                <a:ln>
                  <a:noFill/>
                </a:ln>
                <a:solidFill>
                  <a:srgbClr val="000000"/>
                </a:solidFill>
                <a:effectLst/>
                <a:uLnTx/>
                <a:uFillTx/>
                <a:latin typeface="Times New Roman"/>
              </a:rPr>
              <a:t> characters</a:t>
            </a:r>
          </a:p>
        </p:txBody>
      </p:sp>
      <p:sp>
        <p:nvSpPr>
          <p:cNvPr id="32" name="Rectangle 5"/>
          <p:cNvSpPr>
            <a:spLocks noChangeArrowheads="1"/>
          </p:cNvSpPr>
          <p:nvPr/>
        </p:nvSpPr>
        <p:spPr bwMode="auto">
          <a:xfrm>
            <a:off x="2198369" y="5200721"/>
            <a:ext cx="86502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342900" marR="0" lvl="0" indent="-342900" defTabSz="91440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So, for example,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substring(4, 8) </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"said"</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and</a:t>
            </a:r>
            <a:b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b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substring(8, 12) </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\"H"</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a:t>
            </a:r>
          </a:p>
        </p:txBody>
      </p:sp>
      <p:grpSp>
        <p:nvGrpSpPr>
          <p:cNvPr id="33" name="Group 14"/>
          <p:cNvGrpSpPr>
            <a:grpSpLocks/>
          </p:cNvGrpSpPr>
          <p:nvPr/>
        </p:nvGrpSpPr>
        <p:grpSpPr bwMode="auto">
          <a:xfrm>
            <a:off x="3462687" y="2686121"/>
            <a:ext cx="5867400" cy="900113"/>
            <a:chOff x="960" y="1440"/>
            <a:chExt cx="3696" cy="567"/>
          </a:xfrm>
        </p:grpSpPr>
        <p:grpSp>
          <p:nvGrpSpPr>
            <p:cNvPr id="34" name="Group 12"/>
            <p:cNvGrpSpPr>
              <a:grpSpLocks/>
            </p:cNvGrpSpPr>
            <p:nvPr/>
          </p:nvGrpSpPr>
          <p:grpSpPr bwMode="auto">
            <a:xfrm>
              <a:off x="960" y="1440"/>
              <a:ext cx="3696" cy="567"/>
              <a:chOff x="960" y="1440"/>
              <a:chExt cx="3696" cy="567"/>
            </a:xfrm>
          </p:grpSpPr>
          <p:sp>
            <p:nvSpPr>
              <p:cNvPr id="37" name="Text Box 6"/>
              <p:cNvSpPr txBox="1">
                <a:spLocks noChangeArrowheads="1"/>
              </p:cNvSpPr>
              <p:nvPr/>
            </p:nvSpPr>
            <p:spPr bwMode="auto">
              <a:xfrm>
                <a:off x="960" y="1440"/>
                <a:ext cx="36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en-US" sz="3600" b="1" i="0" u="none" strike="noStrike" kern="0" cap="none" spc="0" normalizeH="0" baseline="0" noProof="0" dirty="0">
                    <a:ln>
                      <a:noFill/>
                    </a:ln>
                    <a:solidFill>
                      <a:srgbClr val="000000"/>
                    </a:solidFill>
                    <a:effectLst/>
                    <a:uLnTx/>
                    <a:uFillTx/>
                    <a:latin typeface="Courier New" panose="02070309020205020404" pitchFamily="49" charset="0"/>
                  </a:rPr>
                  <a:t>"She said, \"Hi\""</a:t>
                </a:r>
              </a:p>
            </p:txBody>
          </p:sp>
          <p:sp>
            <p:nvSpPr>
              <p:cNvPr id="38" name="Text Box 7"/>
              <p:cNvSpPr txBox="1">
                <a:spLocks noChangeArrowheads="1"/>
              </p:cNvSpPr>
              <p:nvPr/>
            </p:nvSpPr>
            <p:spPr bwMode="auto">
              <a:xfrm>
                <a:off x="1056" y="1776"/>
                <a:ext cx="3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Trebuchet MS" panose="020B0603020202020204" pitchFamily="34" charset="0"/>
                  </a:rPr>
                  <a:t> </a:t>
                </a:r>
                <a:r>
                  <a:rPr kumimoji="0" lang="en-US" altLang="en-US" sz="1800" b="0" i="0" u="none" strike="noStrike" kern="0" cap="none" spc="0" normalizeH="0" baseline="0" noProof="0">
                    <a:ln>
                      <a:noFill/>
                    </a:ln>
                    <a:solidFill>
                      <a:srgbClr val="3300FF"/>
                    </a:solidFill>
                    <a:effectLst/>
                    <a:uLnTx/>
                    <a:uFillTx/>
                    <a:latin typeface="Trebuchet MS" panose="020B0603020202020204" pitchFamily="34" charset="0"/>
                  </a:rPr>
                  <a:t> 0   1  2  3  4   5  6  7   8  9   10   11 12  13</a:t>
                </a:r>
              </a:p>
            </p:txBody>
          </p:sp>
        </p:grpSp>
        <p:sp>
          <p:nvSpPr>
            <p:cNvPr id="35" name="AutoShape 8"/>
            <p:cNvSpPr>
              <a:spLocks/>
            </p:cNvSpPr>
            <p:nvPr/>
          </p:nvSpPr>
          <p:spPr bwMode="auto">
            <a:xfrm rot="-5400000">
              <a:off x="3044" y="1653"/>
              <a:ext cx="55" cy="288"/>
            </a:xfrm>
            <a:prstGeom prst="leftBrace">
              <a:avLst>
                <a:gd name="adj1" fmla="val 43636"/>
                <a:gd name="adj2" fmla="val 50000"/>
              </a:avLst>
            </a:prstGeom>
            <a:noFill/>
            <a:ln w="19050">
              <a:solidFill>
                <a:srgbClr val="33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36" name="AutoShape 9"/>
            <p:cNvSpPr>
              <a:spLocks/>
            </p:cNvSpPr>
            <p:nvPr/>
          </p:nvSpPr>
          <p:spPr bwMode="auto">
            <a:xfrm rot="-5400000">
              <a:off x="3764" y="1653"/>
              <a:ext cx="55" cy="288"/>
            </a:xfrm>
            <a:prstGeom prst="leftBrace">
              <a:avLst>
                <a:gd name="adj1" fmla="val 43636"/>
                <a:gd name="adj2" fmla="val 50000"/>
              </a:avLst>
            </a:prstGeom>
            <a:noFill/>
            <a:ln w="19050">
              <a:solidFill>
                <a:srgbClr val="33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0" cap="none" spc="0" normalizeH="0" baseline="0" noProof="0">
                <a:ln>
                  <a:noFill/>
                </a:ln>
                <a:solidFill>
                  <a:srgbClr val="000000"/>
                </a:solidFill>
                <a:effectLst/>
                <a:uLnTx/>
                <a:uFillTx/>
                <a:latin typeface="Times" panose="02020603050405020304" pitchFamily="18" charset="0"/>
              </a:endParaRPr>
            </a:p>
          </p:txBody>
        </p:sp>
      </p:grpSp>
      <p:grpSp>
        <p:nvGrpSpPr>
          <p:cNvPr id="39" name="Group 13"/>
          <p:cNvGrpSpPr>
            <a:grpSpLocks/>
          </p:cNvGrpSpPr>
          <p:nvPr/>
        </p:nvGrpSpPr>
        <p:grpSpPr bwMode="auto">
          <a:xfrm>
            <a:off x="3417569" y="4352996"/>
            <a:ext cx="5867400" cy="771525"/>
            <a:chOff x="960" y="2490"/>
            <a:chExt cx="3696" cy="486"/>
          </a:xfrm>
        </p:grpSpPr>
        <p:sp>
          <p:nvSpPr>
            <p:cNvPr id="40" name="Text Box 10"/>
            <p:cNvSpPr txBox="1">
              <a:spLocks noChangeArrowheads="1"/>
            </p:cNvSpPr>
            <p:nvPr/>
          </p:nvSpPr>
          <p:spPr bwMode="auto">
            <a:xfrm>
              <a:off x="960" y="2490"/>
              <a:ext cx="36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50000"/>
                </a:spcBef>
                <a:spcAft>
                  <a:spcPct val="0"/>
                </a:spcAft>
              </a:pPr>
              <a:r>
                <a:rPr lang="en-US" altLang="en-US" sz="3600" b="1">
                  <a:solidFill>
                    <a:srgbClr val="000000"/>
                  </a:solidFill>
                  <a:latin typeface="Courier New" panose="02070309020205020404" pitchFamily="49" charset="0"/>
                </a:rPr>
                <a:t>"She said, \"Hi\""</a:t>
              </a:r>
            </a:p>
          </p:txBody>
        </p:sp>
        <p:sp>
          <p:nvSpPr>
            <p:cNvPr id="41" name="Text Box 11"/>
            <p:cNvSpPr txBox="1">
              <a:spLocks noChangeArrowheads="1"/>
            </p:cNvSpPr>
            <p:nvPr/>
          </p:nvSpPr>
          <p:spPr bwMode="auto">
            <a:xfrm>
              <a:off x="1056" y="2745"/>
              <a:ext cx="3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50000"/>
                </a:spcBef>
                <a:spcAft>
                  <a:spcPct val="0"/>
                </a:spcAft>
              </a:pPr>
              <a:r>
                <a:rPr lang="en-US" altLang="en-US" sz="1800">
                  <a:solidFill>
                    <a:srgbClr val="3300FF"/>
                  </a:solidFill>
                  <a:latin typeface="Trebuchet MS" panose="020B0603020202020204" pitchFamily="34" charset="0"/>
                </a:rPr>
                <a:t>0   1  2  3  4   5  6  7   8  9  10   11  12 13   14</a:t>
              </a:r>
            </a:p>
          </p:txBody>
        </p:sp>
      </p:grpSp>
      <p:sp>
        <p:nvSpPr>
          <p:cNvPr id="42" name="Rectangle 17"/>
          <p:cNvSpPr>
            <a:spLocks noChangeArrowheads="1"/>
          </p:cNvSpPr>
          <p:nvPr/>
        </p:nvSpPr>
        <p:spPr bwMode="auto">
          <a:xfrm>
            <a:off x="2198369" y="6038921"/>
            <a:ext cx="86502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342900" marR="0" lvl="0" indent="-342900" defTabSz="91440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If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8</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then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substring(0,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"She said"</a:t>
            </a:r>
            <a:b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b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and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+ 1)</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\"Hi\""</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ndParaRPr>
          </a:p>
        </p:txBody>
      </p:sp>
    </p:spTree>
    <p:extLst>
      <p:ext uri="{BB962C8B-B14F-4D97-AF65-F5344CB8AC3E}">
        <p14:creationId xmlns:p14="http://schemas.microsoft.com/office/powerpoint/2010/main" val="21748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left)">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wipe(left)">
                                      <p:cBhvr>
                                        <p:cTn id="27" dur="500"/>
                                        <p:tgtEl>
                                          <p:spTgt spid="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bldLvl="5" autoUpdateAnimBg="0"/>
      <p:bldP spid="31" grpId="0" build="p" bldLvl="5" autoUpdateAnimBg="0"/>
      <p:bldP spid="32" grpId="0" autoUpdateAnimBg="0"/>
      <p:bldP spid="42"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7" name="Rectangle 3"/>
          <p:cNvSpPr txBox="1">
            <a:spLocks noChangeArrowheads="1"/>
          </p:cNvSpPr>
          <p:nvPr/>
        </p:nvSpPr>
        <p:spPr bwMode="auto">
          <a:xfrm>
            <a:off x="2298742" y="1655691"/>
            <a:ext cx="8229600"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toUpperCase()</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in which all letters are uppercase</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toLowerCase()</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in which all letters are lowercase</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trim()</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but with whitespace removed from both ends</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63811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01421" y="1833914"/>
            <a:ext cx="8305800"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split(String regex)</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Breaks the string up into an array of strings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The parameter is a </a:t>
            </a:r>
            <a:r>
              <a:rPr kumimoji="0" lang="en-US" altLang="en-US" sz="2400" b="0" i="0" u="none" strike="noStrike" kern="0" cap="none" spc="0" normalizeH="0" baseline="0" noProof="0">
                <a:ln>
                  <a:noFill/>
                </a:ln>
                <a:solidFill>
                  <a:srgbClr val="FF0000"/>
                </a:solidFill>
                <a:effectLst/>
                <a:uLnTx/>
                <a:uFillTx/>
                <a:latin typeface="Times New Roman"/>
              </a:rPr>
              <a:t>regular expression</a:t>
            </a:r>
            <a:r>
              <a:rPr kumimoji="0" lang="en-US" altLang="en-US" sz="2400" b="0" i="0" u="none" strike="noStrike" kern="0" cap="none" spc="0" normalizeH="0" baseline="0" noProof="0">
                <a:ln>
                  <a:noFill/>
                </a:ln>
                <a:solidFill>
                  <a:srgbClr val="000000"/>
                </a:solidFill>
                <a:effectLst/>
                <a:uLnTx/>
                <a:uFillTx/>
                <a:latin typeface="Times New Roman"/>
              </a:rPr>
              <a:t> that defines what separates the strings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For example,</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    String s = "one, two, three";</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    String[] ss = s.split(", ");</a:t>
            </a:r>
          </a:p>
          <a:p>
            <a:pPr marL="1143000" marR="0" lvl="2" indent="-228600" algn="l" defTabSz="914400" rtl="0" eaLnBrk="1" fontAlgn="base" latinLnBrk="0" hangingPunct="1">
              <a:lnSpc>
                <a:spcPct val="90000"/>
              </a:lnSpc>
              <a:spcBef>
                <a:spcPct val="20000"/>
              </a:spcBef>
              <a:spcAft>
                <a:spcPct val="0"/>
              </a:spcAft>
              <a:buClr>
                <a:srgbClr val="0073D9"/>
              </a:buClr>
              <a:buSzPct val="50000"/>
              <a:buFont typeface="Wingdings" panose="05000000000000000000" pitchFamily="2" charset="2"/>
              <a:buChar char="n"/>
              <a:tabLst/>
              <a:defRPr/>
            </a:pPr>
            <a:r>
              <a:rPr kumimoji="0" lang="en-US" altLang="en-US" sz="2000" b="0" i="0" u="none" strike="noStrike" kern="0" cap="none" spc="0" normalizeH="0" baseline="0" noProof="0">
                <a:ln>
                  <a:noFill/>
                </a:ln>
                <a:solidFill>
                  <a:srgbClr val="000000"/>
                </a:solidFill>
                <a:effectLst/>
                <a:uLnTx/>
                <a:uFillTx/>
                <a:latin typeface="Times New Roman"/>
              </a:rPr>
              <a:t>This assigns the array </a:t>
            </a:r>
            <a:r>
              <a:rPr kumimoji="0" lang="en-US" altLang="en-US" sz="2000" b="0" i="0" u="none" strike="noStrike" kern="0" cap="none" spc="0" normalizeH="0" baseline="0" noProof="0">
                <a:ln>
                  <a:noFill/>
                </a:ln>
                <a:solidFill>
                  <a:srgbClr val="3300FF"/>
                </a:solidFill>
                <a:effectLst/>
                <a:uLnTx/>
                <a:uFillTx/>
                <a:latin typeface="Trebuchet MS" panose="020B0603020202020204" pitchFamily="34" charset="0"/>
              </a:rPr>
              <a:t>{"one", "two", "three"}</a:t>
            </a:r>
            <a:r>
              <a:rPr kumimoji="0" lang="en-US" altLang="en-US" sz="2000" b="0" i="0" u="none" strike="noStrike" kern="0" cap="none" spc="0" normalizeH="0" baseline="0" noProof="0">
                <a:ln>
                  <a:noFill/>
                </a:ln>
                <a:solidFill>
                  <a:srgbClr val="000000"/>
                </a:solidFill>
                <a:effectLst/>
                <a:uLnTx/>
                <a:uFillTx/>
                <a:latin typeface="Times New Roman"/>
              </a:rPr>
              <a:t> to </a:t>
            </a:r>
            <a:r>
              <a:rPr kumimoji="0" lang="en-US" altLang="en-US" sz="2000" b="0" i="0" u="none" strike="noStrike" kern="0" cap="none" spc="0" normalizeH="0" baseline="0" noProof="0">
                <a:ln>
                  <a:noFill/>
                </a:ln>
                <a:solidFill>
                  <a:srgbClr val="3300FF"/>
                </a:solidFill>
                <a:effectLst/>
                <a:uLnTx/>
                <a:uFillTx/>
                <a:latin typeface="Trebuchet MS" panose="020B0603020202020204" pitchFamily="34" charset="0"/>
              </a:rPr>
              <a:t>ss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Regular expressions are complex expressions that assign meanings to many common punctuation marks, such as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a:ln>
                  <a:noFill/>
                </a:ln>
                <a:solidFill>
                  <a:srgbClr val="000000"/>
                </a:solidFill>
                <a:effectLst/>
                <a:uLnTx/>
                <a:uFillTx/>
                <a:latin typeface="Times New Roman"/>
              </a:rPr>
              <a:t>, period, 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p>
          <a:p>
            <a:pPr marL="1143000" marR="0" lvl="2" indent="-228600" algn="l" defTabSz="914400" rtl="0" eaLnBrk="1" fontAlgn="base" latinLnBrk="0" hangingPunct="1">
              <a:lnSpc>
                <a:spcPct val="90000"/>
              </a:lnSpc>
              <a:spcBef>
                <a:spcPct val="20000"/>
              </a:spcBef>
              <a:spcAft>
                <a:spcPct val="0"/>
              </a:spcAft>
              <a:buClr>
                <a:srgbClr val="0073D9"/>
              </a:buClr>
              <a:buSzPct val="50000"/>
              <a:buFont typeface="Wingdings" panose="05000000000000000000" pitchFamily="2" charset="2"/>
              <a:buChar char="n"/>
              <a:tabLst/>
              <a:defRPr/>
            </a:pPr>
            <a:r>
              <a:rPr kumimoji="0" lang="en-US" altLang="en-US" sz="2000" b="0" i="0" u="none" strike="noStrike" kern="0" cap="none" spc="0" normalizeH="0" baseline="0" noProof="0">
                <a:ln>
                  <a:noFill/>
                </a:ln>
                <a:solidFill>
                  <a:srgbClr val="000000"/>
                </a:solidFill>
                <a:effectLst/>
                <a:uLnTx/>
                <a:uFillTx/>
                <a:latin typeface="Times New Roman"/>
              </a:rPr>
              <a:t>Hence, regular expressions are powerful, but can be treacherous if you aren’t very familiar with them</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6693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Stringlà</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immutable</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01421" y="1958624"/>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lang="en-US" altLang="en-US" kern="0" dirty="0" err="1">
                <a:solidFill>
                  <a:srgbClr val="000000"/>
                </a:solidFill>
                <a:latin typeface="Times New Roman"/>
              </a:rPr>
              <a:t>Một</a:t>
            </a:r>
            <a:r>
              <a:rPr kumimoji="0" lang="en-US" altLang="en-US" sz="2800" b="0" i="0" u="none" strike="noStrike" kern="0" cap="none" spc="0" normalizeH="0" baseline="0" noProof="0" dirty="0">
                <a:ln>
                  <a:noFill/>
                </a:ln>
                <a:solidFill>
                  <a:srgbClr val="000000"/>
                </a:solidFill>
                <a:effectLst/>
                <a:uLnTx/>
                <a:uFillTx/>
                <a:latin typeface="Times New Roman"/>
              </a:rPr>
              <a:t> String, </a:t>
            </a:r>
            <a:r>
              <a:rPr kumimoji="0" lang="en-US" altLang="en-US" sz="2800" b="0" i="0" u="none" strike="noStrike" kern="0" cap="none" spc="0" normalizeH="0" baseline="0" noProof="0" dirty="0" err="1">
                <a:ln>
                  <a:noFill/>
                </a:ln>
                <a:solidFill>
                  <a:srgbClr val="000000"/>
                </a:solidFill>
                <a:effectLst/>
                <a:uLnTx/>
                <a:uFillTx/>
                <a:latin typeface="Times New Roman"/>
              </a:rPr>
              <a:t>Chỉ</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tạo</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mới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không</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thể</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thay</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đổi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được</a:t>
            </a:r>
            <a:endParaRPr kumimoji="0" lang="en-US" altLang="en-US" sz="2800" b="0" i="0" u="none" strike="noStrike" kern="0" cap="none" spc="0" normalizeH="0" baseline="0" noProof="0" dirty="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dirty="0" err="1">
                <a:ln>
                  <a:noFill/>
                </a:ln>
                <a:solidFill>
                  <a:srgbClr val="000000"/>
                </a:solidFill>
                <a:effectLst/>
                <a:uLnTx/>
                <a:uFillTx/>
                <a:latin typeface="Times New Roman"/>
              </a:rPr>
              <a:t>Tạo</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mới</a:t>
            </a:r>
            <a:r>
              <a:rPr kumimoji="0" lang="en-US" altLang="en-US" sz="2800" b="0" i="0" u="none" strike="noStrike" kern="0" cap="none" spc="0" normalizeH="0" noProof="0" dirty="0">
                <a:ln>
                  <a:noFill/>
                </a:ln>
                <a:solidFill>
                  <a:srgbClr val="000000"/>
                </a:solidFill>
                <a:effectLst/>
                <a:uLnTx/>
                <a:uFillTx/>
                <a:latin typeface="Times New Roman"/>
              </a:rPr>
              <a:t> String </a:t>
            </a:r>
            <a:r>
              <a:rPr kumimoji="0" lang="en-US" altLang="en-US" sz="2800" b="0" i="0" u="none" strike="noStrike" kern="0" cap="none" spc="0" normalizeH="0" noProof="0" dirty="0" err="1">
                <a:ln>
                  <a:noFill/>
                </a:ln>
                <a:solidFill>
                  <a:srgbClr val="000000"/>
                </a:solidFill>
                <a:effectLst/>
                <a:uLnTx/>
                <a:uFillTx/>
                <a:latin typeface="Times New Roman"/>
              </a:rPr>
              <a:t>khác</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nếu</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muốn</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thay</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đổi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nội</a:t>
            </a:r>
            <a:r>
              <a:rPr kumimoji="0" lang="en-US" altLang="en-US" sz="2800" b="0" i="0" u="none" strike="noStrike" kern="0" cap="none" spc="0" normalizeH="0" noProof="0" dirty="0">
                <a:ln>
                  <a:noFill/>
                </a:ln>
                <a:solidFill>
                  <a:srgbClr val="000000"/>
                </a:solidFill>
                <a:effectLst/>
                <a:uLnTx/>
                <a:uFillTx/>
                <a:latin typeface="Times New Roman"/>
              </a:rPr>
              <a:t> dung</a:t>
            </a:r>
            <a:r>
              <a:rPr kumimoji="0" lang="en-US" altLang="en-US" sz="2800" b="0" i="0" u="none" strike="noStrike" kern="0" cap="none" spc="0" normalizeH="0" baseline="0" noProof="0" dirty="0">
                <a:ln>
                  <a:noFill/>
                </a:ln>
                <a:solidFill>
                  <a:srgbClr val="000000"/>
                </a:solidFill>
                <a:effectLst/>
                <a:uLnTx/>
                <a:uFillTx/>
                <a:latin typeface="Times New Roman"/>
              </a:rPr>
              <a:t>:</a:t>
            </a:r>
          </a:p>
          <a:p>
            <a:pPr marL="742950" marR="0" lvl="1" indent="-285750" algn="l" defTabSz="914400" rtl="0" eaLnBrk="1" fontAlgn="base" latinLnBrk="0" hangingPunct="1">
              <a:lnSpc>
                <a:spcPct val="100000"/>
              </a:lnSpc>
              <a:spcBef>
                <a:spcPct val="20000"/>
              </a:spcBef>
              <a:spcAft>
                <a:spcPct val="0"/>
              </a:spcAft>
              <a:buClr>
                <a:srgbClr val="FFFF99"/>
              </a:buClr>
              <a:buSzPct val="55000"/>
              <a:buFontTx/>
              <a:buChar char=" "/>
              <a:tabLst/>
              <a:defRPr/>
            </a:pP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myString</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myString</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anotherCharacter</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endParaRPr kumimoji="0" lang="en-US" altLang="en-US" sz="2400" b="0" i="0" u="none" strike="noStrike" kern="0" cap="none" spc="0" normalizeH="0" baseline="0" noProof="0" dirty="0">
              <a:ln>
                <a:noFill/>
              </a:ln>
              <a:solidFill>
                <a:srgbClr val="FFFF99"/>
              </a:solidFill>
              <a:effectLst/>
              <a:uLnTx/>
              <a:uFillTx/>
              <a:latin typeface="Trebuchet MS" panose="020B0603020202020204" pitchFamily="34" charset="0"/>
            </a:endParaRPr>
          </a:p>
        </p:txBody>
      </p:sp>
    </p:spTree>
    <p:extLst>
      <p:ext uri="{BB962C8B-B14F-4D97-AF65-F5344CB8AC3E}">
        <p14:creationId xmlns:p14="http://schemas.microsoft.com/office/powerpoint/2010/main" val="342577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equal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với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9" name="Rectangle 3"/>
          <p:cNvSpPr txBox="1">
            <a:spLocks noChangeArrowheads="1"/>
          </p:cNvSpPr>
          <p:nvPr/>
        </p:nvSpPr>
        <p:spPr bwMode="auto">
          <a:xfrm>
            <a:off x="2018379" y="1913597"/>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If you write</a:t>
            </a:r>
            <a:br>
              <a:rPr kumimoji="0" lang="en-US" altLang="en-US" sz="2400" b="0" i="0" u="none" strike="noStrike" kern="0" cap="none" spc="0" normalizeH="0" baseline="0" noProof="0" dirty="0">
                <a:ln>
                  <a:noFill/>
                </a:ln>
                <a:solidFill>
                  <a:srgbClr val="000000"/>
                </a:solidFill>
                <a:effectLst/>
                <a:uLnTx/>
                <a:uFillTx/>
                <a:latin typeface="Times New Roman"/>
              </a:rPr>
            </a:br>
            <a:r>
              <a:rPr kumimoji="0" lang="en-US" altLang="en-US" sz="2400" b="0" i="0" u="none" strike="noStrike" kern="0" cap="none" spc="0" normalizeH="0" baseline="0" noProof="0" dirty="0">
                <a:ln>
                  <a:noFill/>
                </a:ln>
                <a:solidFill>
                  <a:srgbClr val="3300FF"/>
                </a:solidFill>
                <a:effectLst/>
                <a:uLnTx/>
                <a:uFillTx/>
                <a:latin typeface="Trebuchet MS" pitchFamily="34" charset="0"/>
              </a:rPr>
              <a:t>     String s = "</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br>
              <a:rPr kumimoji="0" lang="en-US" altLang="en-US" sz="2400" b="0" i="0" u="none" strike="noStrike" kern="0" cap="none" spc="0" normalizeH="0" baseline="0" noProof="0" dirty="0">
                <a:ln>
                  <a:noFill/>
                </a:ln>
                <a:solidFill>
                  <a:srgbClr val="3300FF"/>
                </a:solidFill>
                <a:effectLst/>
                <a:uLnTx/>
                <a:uFillTx/>
                <a:latin typeface="Trebuchet MS" pitchFamily="34" charset="0"/>
              </a:rPr>
            </a:br>
            <a:r>
              <a:rPr kumimoji="0" lang="en-US" altLang="en-US" sz="2400" b="0" i="0" u="none" strike="noStrike" kern="0" cap="none" spc="0" normalizeH="0" baseline="0" noProof="0" dirty="0">
                <a:ln>
                  <a:noFill/>
                </a:ln>
                <a:solidFill>
                  <a:srgbClr val="3300FF"/>
                </a:solidFill>
                <a:effectLst/>
                <a:uLnTx/>
                <a:uFillTx/>
                <a:latin typeface="Trebuchet MS" pitchFamily="34" charset="0"/>
              </a:rPr>
              <a:t>     String t = "</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br>
              <a:rPr kumimoji="0" lang="en-US" altLang="en-US" sz="2400" b="0" i="0" u="none" strike="noStrike" kern="0" cap="none" spc="0" normalizeH="0" baseline="0" noProof="0" dirty="0">
                <a:ln>
                  <a:noFill/>
                </a:ln>
                <a:solidFill>
                  <a:srgbClr val="3300FF"/>
                </a:solidFill>
                <a:effectLst/>
                <a:uLnTx/>
                <a:uFillTx/>
                <a:latin typeface="Trebuchet MS" pitchFamily="34" charset="0"/>
              </a:rPr>
            </a:br>
            <a:r>
              <a:rPr kumimoji="0" lang="en-US" altLang="en-US" sz="2400" b="0" i="0" u="none" strike="noStrike" kern="0" cap="none" spc="0" normalizeH="0" baseline="0" noProof="0" dirty="0">
                <a:ln>
                  <a:noFill/>
                </a:ln>
                <a:solidFill>
                  <a:srgbClr val="000000"/>
                </a:solidFill>
                <a:effectLst/>
                <a:uLnTx/>
                <a:uFillTx/>
                <a:latin typeface="Times New Roman"/>
              </a:rPr>
              <a:t>the compiler only creates the string </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a:rPr>
              <a:t> once, and makes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a:t>
            </a:r>
            <a:r>
              <a:rPr kumimoji="0" lang="en-US" altLang="en-US" sz="2400" b="0" i="0" u="none" strike="noStrike" kern="0" cap="none" spc="0" normalizeH="0" baseline="0" noProof="0" dirty="0">
                <a:ln>
                  <a:noFill/>
                </a:ln>
                <a:solidFill>
                  <a:srgbClr val="000000"/>
                </a:solidFill>
                <a:effectLst/>
                <a:uLnTx/>
                <a:uFillTx/>
                <a:latin typeface="Times New Roman"/>
              </a:rPr>
              <a:t> and </a:t>
            </a:r>
            <a:r>
              <a:rPr kumimoji="0" lang="en-US" altLang="en-US" sz="2400" b="0" i="0" u="none" strike="noStrike" kern="0" cap="none" spc="0" normalizeH="0" baseline="0" noProof="0" dirty="0">
                <a:ln>
                  <a:noFill/>
                </a:ln>
                <a:solidFill>
                  <a:srgbClr val="3300FF"/>
                </a:solidFill>
                <a:effectLst/>
                <a:uLnTx/>
                <a:uFillTx/>
                <a:latin typeface="Trebuchet MS" pitchFamily="34" charset="0"/>
              </a:rPr>
              <a:t>t</a:t>
            </a:r>
            <a:r>
              <a:rPr kumimoji="0" lang="en-US" altLang="en-US" sz="2400" b="0" i="0" u="none" strike="noStrike" kern="0" cap="none" spc="0" normalizeH="0" baseline="0" noProof="0" dirty="0">
                <a:ln>
                  <a:noFill/>
                </a:ln>
                <a:solidFill>
                  <a:srgbClr val="000000"/>
                </a:solidFill>
                <a:effectLst/>
                <a:uLnTx/>
                <a:uFillTx/>
                <a:latin typeface="Times New Roman"/>
              </a:rPr>
              <a:t> both refer to this </a:t>
            </a:r>
            <a:r>
              <a:rPr kumimoji="0" lang="en-US" altLang="en-US" sz="2400" b="0" i="1" u="none" strike="noStrike" kern="0" cap="none" spc="0" normalizeH="0" baseline="0" noProof="0" dirty="0">
                <a:ln>
                  <a:noFill/>
                </a:ln>
                <a:solidFill>
                  <a:srgbClr val="000000"/>
                </a:solidFill>
                <a:effectLst/>
                <a:uLnTx/>
                <a:uFillTx/>
                <a:latin typeface="Times New Roman"/>
              </a:rPr>
              <a:t>one</a:t>
            </a:r>
            <a:r>
              <a:rPr kumimoji="0" lang="en-US" altLang="en-US" sz="2400" b="0" i="0" u="none" strike="noStrike" kern="0" cap="none" spc="0" normalizeH="0" baseline="0" noProof="0" dirty="0">
                <a:ln>
                  <a:noFill/>
                </a:ln>
                <a:solidFill>
                  <a:srgbClr val="000000"/>
                </a:solidFill>
                <a:effectLst/>
                <a:uLnTx/>
                <a:uFillTx/>
                <a:latin typeface="Times New Roman"/>
              </a:rPr>
              <a:t> string</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It can do this because strings are immutable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Hence, the test </a:t>
            </a:r>
            <a:r>
              <a:rPr kumimoji="0" lang="en-US" altLang="en-US" sz="2000" b="0" i="0" u="none" strike="noStrike" kern="0" cap="none" spc="0" normalizeH="0" baseline="0" noProof="0" dirty="0">
                <a:ln>
                  <a:noFill/>
                </a:ln>
                <a:solidFill>
                  <a:srgbClr val="3300FF"/>
                </a:solidFill>
                <a:effectLst/>
                <a:uLnTx/>
                <a:uFillTx/>
                <a:latin typeface="Trebuchet MS" pitchFamily="34" charset="0"/>
              </a:rPr>
              <a:t>s == t</a:t>
            </a:r>
            <a:r>
              <a:rPr kumimoji="0" lang="en-US" altLang="en-US" sz="2000" b="0" i="0" u="none" strike="noStrike" kern="0" cap="none" spc="0" normalizeH="0" baseline="0" noProof="0" dirty="0">
                <a:ln>
                  <a:noFill/>
                </a:ln>
                <a:solidFill>
                  <a:srgbClr val="000000"/>
                </a:solidFill>
                <a:effectLst/>
                <a:uLnTx/>
                <a:uFillTx/>
                <a:latin typeface="Times New Roman"/>
              </a:rPr>
              <a:t> will be </a:t>
            </a:r>
            <a:r>
              <a:rPr kumimoji="0" lang="en-US" altLang="en-US" sz="2000" b="0" i="0" u="none" strike="noStrike" kern="0" cap="none" spc="0" normalizeH="0" baseline="0" noProof="0" dirty="0">
                <a:ln>
                  <a:noFill/>
                </a:ln>
                <a:solidFill>
                  <a:srgbClr val="3300FF"/>
                </a:solidFill>
                <a:effectLst/>
                <a:uLnTx/>
                <a:uFillTx/>
                <a:latin typeface="Trebuchet MS" pitchFamily="34" charset="0"/>
              </a:rPr>
              <a:t>true</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However, if you now write</a:t>
            </a:r>
            <a:br>
              <a:rPr kumimoji="0" lang="en-US" altLang="en-US" sz="2400" b="0" i="0" u="none" strike="noStrike" kern="0" cap="none" spc="0" normalizeH="0" baseline="0" noProof="0" dirty="0">
                <a:ln>
                  <a:noFill/>
                </a:ln>
                <a:solidFill>
                  <a:srgbClr val="000000"/>
                </a:solidFill>
                <a:effectLst/>
                <a:uLnTx/>
                <a:uFillTx/>
                <a:latin typeface="Times New Roman"/>
              </a:rPr>
            </a:br>
            <a:r>
              <a:rPr kumimoji="0" lang="en-US" altLang="en-US" sz="2400" b="0" i="0" u="none" strike="noStrike" kern="0" cap="none" spc="0" normalizeH="0" baseline="0" noProof="0" dirty="0">
                <a:ln>
                  <a:noFill/>
                </a:ln>
                <a:solidFill>
                  <a:srgbClr val="000000"/>
                </a:solidFill>
                <a:effectLst/>
                <a:uLnTx/>
                <a:uFillTx/>
                <a:latin typeface="Times New Roman"/>
              </a:rPr>
              <a: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String u = new String(“</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the test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 == u</a:t>
            </a:r>
            <a:r>
              <a:rPr kumimoji="0" lang="en-US" altLang="en-US" sz="2400" b="0" i="0" u="none" strike="noStrike" kern="0" cap="none" spc="0" normalizeH="0" baseline="0" noProof="0" dirty="0">
                <a:ln>
                  <a:noFill/>
                </a:ln>
                <a:solidFill>
                  <a:srgbClr val="000000"/>
                </a:solidFill>
                <a:effectLst/>
                <a:uLnTx/>
                <a:uFillTx/>
                <a:latin typeface="Times New Roman"/>
              </a:rPr>
              <a:t> will be </a:t>
            </a:r>
            <a:r>
              <a:rPr kumimoji="0" lang="en-US" altLang="en-US" sz="2400" b="0" i="0" u="none" strike="noStrike" kern="0" cap="none" spc="0" normalizeH="0" baseline="0" noProof="0" dirty="0">
                <a:ln>
                  <a:noFill/>
                </a:ln>
                <a:solidFill>
                  <a:srgbClr val="3300FF"/>
                </a:solidFill>
                <a:effectLst/>
                <a:uLnTx/>
                <a:uFillTx/>
                <a:latin typeface="Trebuchet MS" pitchFamily="34" charset="0"/>
              </a:rPr>
              <a:t>false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This is because they are different strings</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Moral: Use </a:t>
            </a:r>
            <a:r>
              <a:rPr kumimoji="0" lang="en-US" altLang="en-US" sz="2400" b="0" i="0" u="none" strike="noStrike" kern="0" cap="none" spc="0" normalizeH="0" baseline="0" noProof="0" dirty="0">
                <a:ln>
                  <a:noFill/>
                </a:ln>
                <a:solidFill>
                  <a:srgbClr val="3300FF"/>
                </a:solidFill>
                <a:effectLst/>
                <a:uLnTx/>
                <a:uFillTx/>
                <a:latin typeface="Trebuchet MS" pitchFamily="34" charset="0"/>
              </a:rPr>
              <a:t>equals</a:t>
            </a:r>
            <a:r>
              <a:rPr kumimoji="0" lang="en-US" altLang="en-US" sz="2400" b="0" i="0" u="none" strike="noStrike" kern="0" cap="none" spc="0" normalizeH="0" baseline="0" noProof="0" dirty="0">
                <a:ln>
                  <a:noFill/>
                </a:ln>
                <a:solidFill>
                  <a:srgbClr val="000000"/>
                </a:solidFill>
                <a:effectLst/>
                <a:uLnTx/>
                <a:uFillTx/>
                <a:latin typeface="Times New Roman"/>
              </a:rPr>
              <a:t> for strings, not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3300FF"/>
                </a:solidFill>
                <a:effectLst/>
                <a:uLnTx/>
                <a:uFillTx/>
                <a:latin typeface="Trebuchet MS" pitchFamily="34" charset="0"/>
              </a:rPr>
              <a:t>For more on this </a:t>
            </a:r>
            <a:r>
              <a:rPr kumimoji="0" lang="en-US" sz="2400" b="0" i="0" u="none" strike="noStrike" kern="0" cap="none" spc="0" normalizeH="0" baseline="0" noProof="0" dirty="0">
                <a:ln>
                  <a:noFill/>
                </a:ln>
                <a:solidFill>
                  <a:srgbClr val="000000"/>
                </a:solidFill>
                <a:effectLst/>
                <a:uLnTx/>
                <a:uFillTx/>
                <a:latin typeface="Times New Roman"/>
                <a:hlinkClick r:id="rId2"/>
              </a:rPr>
              <a:t>http://stackoverflow.com/questions/13098668/java-string-comparison-equals-vs</a:t>
            </a:r>
            <a:endParaRPr kumimoji="0" lang="en-US" sz="2400" b="0" i="0" u="none" strike="noStrike" kern="0" cap="none" spc="0" normalizeH="0" baseline="0" noProof="0" dirty="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rebuchet MS" pitchFamily="34" charset="0"/>
              </a:rPr>
              <a:t>String interning</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endParaRPr kumimoji="0" lang="en-US" altLang="en-US" sz="20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19490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equal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với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371600" y="1786977"/>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Suppose you want to test whether a variable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name</a:t>
            </a:r>
            <a:r>
              <a:rPr kumimoji="0" lang="en-US" altLang="en-US" sz="2800" b="0" i="0" u="none" strike="noStrike" kern="0" cap="none" spc="0" normalizeH="0" baseline="0" noProof="0">
                <a:ln>
                  <a:noFill/>
                </a:ln>
                <a:solidFill>
                  <a:srgbClr val="000000"/>
                </a:solidFill>
                <a:effectLst/>
                <a:uLnTx/>
                <a:uFillTx/>
                <a:latin typeface="Times New Roman"/>
              </a:rPr>
              <a:t> has the value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"Dave"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Here’s the obvious way to do it: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if (name.equals("Dave")) { ... }</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But you </a:t>
            </a:r>
            <a:r>
              <a:rPr kumimoji="0" lang="en-US" altLang="en-US" sz="2400" b="0" i="1" u="none" strike="noStrike" kern="0" cap="none" spc="0" normalizeH="0" baseline="0" noProof="0">
                <a:ln>
                  <a:noFill/>
                </a:ln>
                <a:solidFill>
                  <a:srgbClr val="000000"/>
                </a:solidFill>
                <a:effectLst/>
                <a:uLnTx/>
                <a:uFillTx/>
                <a:latin typeface="Times New Roman"/>
              </a:rPr>
              <a:t>could</a:t>
            </a:r>
            <a:r>
              <a:rPr kumimoji="0" lang="en-US" altLang="en-US" sz="2400" b="0" i="0" u="none" strike="noStrike" kern="0" cap="none" spc="0" normalizeH="0" baseline="0" noProof="0">
                <a:ln>
                  <a:noFill/>
                </a:ln>
                <a:solidFill>
                  <a:srgbClr val="000000"/>
                </a:solidFill>
                <a:effectLst/>
                <a:uLnTx/>
                <a:uFillTx/>
                <a:latin typeface="Times New Roman"/>
              </a:rPr>
              <a:t> also do it this way:</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if ("Dave".equals(name)) { ... }</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It turns out that the </a:t>
            </a:r>
            <a:r>
              <a:rPr kumimoji="0" lang="en-US" altLang="en-US" sz="2800" b="0" i="1" u="none" strike="noStrike" kern="0" cap="none" spc="0" normalizeH="0" baseline="0" noProof="0">
                <a:ln>
                  <a:noFill/>
                </a:ln>
                <a:solidFill>
                  <a:srgbClr val="000000"/>
                </a:solidFill>
                <a:effectLst/>
                <a:uLnTx/>
                <a:uFillTx/>
                <a:latin typeface="Times New Roman"/>
              </a:rPr>
              <a:t>second</a:t>
            </a:r>
            <a:r>
              <a:rPr kumimoji="0" lang="en-US" altLang="en-US" sz="2800" b="0" i="0" u="none" strike="noStrike" kern="0" cap="none" spc="0" normalizeH="0" baseline="0" noProof="0">
                <a:ln>
                  <a:noFill/>
                </a:ln>
                <a:solidFill>
                  <a:srgbClr val="000000"/>
                </a:solidFill>
                <a:effectLst/>
                <a:uLnTx/>
                <a:uFillTx/>
                <a:latin typeface="Times New Roman"/>
              </a:rPr>
              <a:t> way is usually better</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1" i="0" u="none" strike="noStrike" kern="0" cap="none" spc="0" normalizeH="0" baseline="0" noProof="0">
                <a:ln>
                  <a:noFill/>
                </a:ln>
                <a:solidFill>
                  <a:srgbClr val="000000"/>
                </a:solidFill>
                <a:effectLst/>
                <a:uLnTx/>
                <a:uFillTx/>
                <a:latin typeface="Times New Roman"/>
              </a:rPr>
              <a:t>Why?</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If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name == null</a:t>
            </a:r>
            <a:r>
              <a:rPr kumimoji="0" lang="en-US" altLang="en-US" sz="2400" b="0" i="0" u="none" strike="noStrike" kern="0" cap="none" spc="0" normalizeH="0" baseline="0" noProof="0">
                <a:ln>
                  <a:noFill/>
                </a:ln>
                <a:solidFill>
                  <a:srgbClr val="000000"/>
                </a:solidFill>
                <a:effectLst/>
                <a:uLnTx/>
                <a:uFillTx/>
                <a:latin typeface="Times New Roman"/>
              </a:rPr>
              <a: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the first way will cause a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NullPointerException</a:t>
            </a:r>
            <a:r>
              <a:rPr kumimoji="0" lang="en-US" altLang="en-US" sz="2400" b="0" i="0" u="none" strike="noStrike" kern="0" cap="none" spc="0" normalizeH="0" baseline="0" noProof="0">
                <a:ln>
                  <a:noFill/>
                </a:ln>
                <a:solidFill>
                  <a:srgbClr val="000000"/>
                </a:solidFill>
                <a:effectLst/>
                <a:uLnTx/>
                <a:uFillTx/>
                <a:latin typeface="Times New Roman"/>
              </a:rPr>
              <a:t>, but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the second way will just return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false</a:t>
            </a:r>
            <a:endPar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endParaRPr>
          </a:p>
        </p:txBody>
      </p:sp>
    </p:spTree>
    <p:extLst>
      <p:ext uri="{BB962C8B-B14F-4D97-AF65-F5344CB8AC3E}">
        <p14:creationId xmlns:p14="http://schemas.microsoft.com/office/powerpoint/2010/main" val="221839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92728" y="1097855"/>
            <a:ext cx="9651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210149"/>
            <a:ext cx="599617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67761"/>
            <a:ext cx="933937"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14</a:t>
              </a:r>
              <a:endParaRPr lang="zh-CN" altLang="en-US" sz="2400" dirty="0">
                <a:solidFill>
                  <a:srgbClr val="E87071"/>
                </a:solidFill>
                <a:latin typeface="Impact" panose="020B0806030902050204" pitchFamily="34" charset="0"/>
              </a:endParaRPr>
            </a:p>
          </p:txBody>
        </p:sp>
      </p:grpSp>
      <p:sp>
        <p:nvSpPr>
          <p:cNvPr id="15" name="TextBox 14">
            <a:extLst>
              <a:ext uri="{FF2B5EF4-FFF2-40B4-BE49-F238E27FC236}">
                <a16:creationId xmlns:a16="http://schemas.microsoft.com/office/drawing/2014/main" id="{F64D0260-C102-46D4-BAD6-ECD763F7E88D}"/>
              </a:ext>
            </a:extLst>
          </p:cNvPr>
          <p:cNvSpPr txBox="1"/>
          <p:nvPr/>
        </p:nvSpPr>
        <p:spPr>
          <a:xfrm>
            <a:off x="1005260" y="1897082"/>
            <a:ext cx="9715194" cy="3970318"/>
          </a:xfrm>
          <a:prstGeom prst="rect">
            <a:avLst/>
          </a:prstGeom>
          <a:noFill/>
        </p:spPr>
        <p:txBody>
          <a:bodyPr wrap="square" rtlCol="0">
            <a:spAutoFit/>
          </a:bodyPr>
          <a:lstStyle/>
          <a:p>
            <a:pPr marL="457200" indent="-457200">
              <a:buFont typeface="Wingdings" panose="05000000000000000000" pitchFamily="2" charset="2"/>
              <a:buChar char="v"/>
            </a:pPr>
            <a:r>
              <a:rPr lang="vi-VN" sz="2800" dirty="0">
                <a:latin typeface="+mj-lt"/>
              </a:rPr>
              <a:t>StringBuilder và StringBuffer là khá giống nhau</a:t>
            </a:r>
            <a:r>
              <a:rPr lang="en-US" sz="2800" dirty="0">
                <a:latin typeface="+mj-lt"/>
              </a:rPr>
              <a:t>.</a:t>
            </a:r>
          </a:p>
          <a:p>
            <a:pPr marL="457200" indent="-457200">
              <a:buFont typeface="Wingdings" panose="05000000000000000000" pitchFamily="2" charset="2"/>
              <a:buChar char="v"/>
            </a:pPr>
            <a:r>
              <a:rPr lang="vi-VN" sz="2800" dirty="0">
                <a:latin typeface="+mj-lt"/>
              </a:rPr>
              <a:t>StringBuilder có các phương thức tương tự nhưng không được đồng bộ, vì vậy mà hiệu suất của nó cao hơn, bạn nên sử dụng StringBuilder trong ứng dụng đơn luồng, hoặc sử dụng như một biến địa phương trong một phương thức</a:t>
            </a:r>
            <a:endParaRPr lang="en-US" sz="2800" dirty="0">
              <a:latin typeface="+mj-lt"/>
            </a:endParaRPr>
          </a:p>
          <a:p>
            <a:pPr marL="457200" indent="-457200">
              <a:buFont typeface="Wingdings" panose="05000000000000000000" pitchFamily="2" charset="2"/>
              <a:buChar char="v"/>
            </a:pPr>
            <a:r>
              <a:rPr lang="vi-VN" sz="2800" dirty="0">
                <a:latin typeface="+mj-lt"/>
              </a:rPr>
              <a:t>StringBuffer đã được đồng bộ, nó thích hợp khi làm việc với ứng dụng đa luồng, nhiều luồng có thể truy cập vào một đối tượng StringBuffer cùng lúc.</a:t>
            </a:r>
            <a:endParaRPr lang="en-US" sz="2800" dirty="0">
              <a:latin typeface="+mj-lt"/>
            </a:endParaRPr>
          </a:p>
        </p:txBody>
      </p:sp>
    </p:spTree>
    <p:extLst>
      <p:ext uri="{BB962C8B-B14F-4D97-AF65-F5344CB8AC3E}">
        <p14:creationId xmlns:p14="http://schemas.microsoft.com/office/powerpoint/2010/main" val="39277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940328" y="1018503"/>
            <a:ext cx="9576286"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12893" y="1130797"/>
            <a:ext cx="594946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346923" y="988409"/>
            <a:ext cx="92666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14</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4A1208AD-1D32-4338-AE02-A0876D18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52" y="1907527"/>
            <a:ext cx="9562148" cy="4112273"/>
          </a:xfrm>
          <a:prstGeom prst="rect">
            <a:avLst/>
          </a:prstGeom>
        </p:spPr>
      </p:pic>
    </p:spTree>
    <p:extLst>
      <p:ext uri="{BB962C8B-B14F-4D97-AF65-F5344CB8AC3E}">
        <p14:creationId xmlns:p14="http://schemas.microsoft.com/office/powerpoint/2010/main" val="27746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28" name="Google Shape;328;p11"/>
          <p:cNvGrpSpPr/>
          <p:nvPr/>
        </p:nvGrpSpPr>
        <p:grpSpPr>
          <a:xfrm>
            <a:off x="1565651" y="2074336"/>
            <a:ext cx="8967831" cy="4148361"/>
            <a:chOff x="982640" y="1286614"/>
            <a:chExt cx="10081119" cy="5023499"/>
          </a:xfrm>
        </p:grpSpPr>
        <p:sp>
          <p:nvSpPr>
            <p:cNvPr id="329" name="Google Shape;329;p11"/>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0" name="Google Shape;330;p11"/>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331" name="Google Shape;331;p11"/>
            <p:cNvGrpSpPr/>
            <p:nvPr/>
          </p:nvGrpSpPr>
          <p:grpSpPr>
            <a:xfrm>
              <a:off x="982640" y="1596963"/>
              <a:ext cx="751226" cy="4402810"/>
              <a:chOff x="982640" y="1596963"/>
              <a:chExt cx="751226" cy="4402810"/>
            </a:xfrm>
          </p:grpSpPr>
          <p:grpSp>
            <p:nvGrpSpPr>
              <p:cNvPr id="332" name="Google Shape;332;p11"/>
              <p:cNvGrpSpPr/>
              <p:nvPr/>
            </p:nvGrpSpPr>
            <p:grpSpPr>
              <a:xfrm rot="-5400000">
                <a:off x="-615716" y="3650191"/>
                <a:ext cx="4402810" cy="296354"/>
                <a:chOff x="2149635" y="1165383"/>
                <a:chExt cx="3485831" cy="234634"/>
              </a:xfrm>
            </p:grpSpPr>
            <p:grpSp>
              <p:nvGrpSpPr>
                <p:cNvPr id="333" name="Google Shape;333;p11"/>
                <p:cNvGrpSpPr/>
                <p:nvPr/>
              </p:nvGrpSpPr>
              <p:grpSpPr>
                <a:xfrm>
                  <a:off x="2149635" y="1165385"/>
                  <a:ext cx="234632" cy="234632"/>
                  <a:chOff x="2483014" y="1114427"/>
                  <a:chExt cx="209550" cy="209550"/>
                </a:xfrm>
              </p:grpSpPr>
              <p:sp>
                <p:nvSpPr>
                  <p:cNvPr id="334" name="Google Shape;334;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5" name="Google Shape;335;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6" name="Google Shape;336;p11"/>
                <p:cNvGrpSpPr/>
                <p:nvPr/>
              </p:nvGrpSpPr>
              <p:grpSpPr>
                <a:xfrm>
                  <a:off x="2510880" y="1165385"/>
                  <a:ext cx="234632" cy="234632"/>
                  <a:chOff x="2483014" y="1114427"/>
                  <a:chExt cx="209550" cy="209550"/>
                </a:xfrm>
              </p:grpSpPr>
              <p:sp>
                <p:nvSpPr>
                  <p:cNvPr id="337" name="Google Shape;337;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8" name="Google Shape;338;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9" name="Google Shape;339;p11"/>
                <p:cNvGrpSpPr/>
                <p:nvPr/>
              </p:nvGrpSpPr>
              <p:grpSpPr>
                <a:xfrm>
                  <a:off x="2872124" y="1165385"/>
                  <a:ext cx="234632" cy="234632"/>
                  <a:chOff x="2483014" y="1114427"/>
                  <a:chExt cx="209550" cy="209550"/>
                </a:xfrm>
              </p:grpSpPr>
              <p:sp>
                <p:nvSpPr>
                  <p:cNvPr id="340" name="Google Shape;340;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1" name="Google Shape;341;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2" name="Google Shape;342;p11"/>
                <p:cNvGrpSpPr/>
                <p:nvPr/>
              </p:nvGrpSpPr>
              <p:grpSpPr>
                <a:xfrm>
                  <a:off x="3233369" y="1165385"/>
                  <a:ext cx="234632" cy="234632"/>
                  <a:chOff x="2483014" y="1114427"/>
                  <a:chExt cx="209550" cy="209550"/>
                </a:xfrm>
              </p:grpSpPr>
              <p:sp>
                <p:nvSpPr>
                  <p:cNvPr id="343" name="Google Shape;343;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4" name="Google Shape;344;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5" name="Google Shape;345;p11"/>
                <p:cNvGrpSpPr/>
                <p:nvPr/>
              </p:nvGrpSpPr>
              <p:grpSpPr>
                <a:xfrm>
                  <a:off x="3594615" y="1165383"/>
                  <a:ext cx="234632" cy="234632"/>
                  <a:chOff x="2483014" y="1114427"/>
                  <a:chExt cx="209550" cy="209550"/>
                </a:xfrm>
              </p:grpSpPr>
              <p:sp>
                <p:nvSpPr>
                  <p:cNvPr id="346" name="Google Shape;346;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7" name="Google Shape;347;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8" name="Google Shape;348;p11"/>
                <p:cNvGrpSpPr/>
                <p:nvPr/>
              </p:nvGrpSpPr>
              <p:grpSpPr>
                <a:xfrm>
                  <a:off x="3955858" y="1165384"/>
                  <a:ext cx="234632" cy="234632"/>
                  <a:chOff x="2483014" y="1114427"/>
                  <a:chExt cx="209550" cy="209550"/>
                </a:xfrm>
              </p:grpSpPr>
              <p:sp>
                <p:nvSpPr>
                  <p:cNvPr id="349" name="Google Shape;349;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0" name="Google Shape;350;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1" name="Google Shape;351;p11"/>
                <p:cNvGrpSpPr/>
                <p:nvPr/>
              </p:nvGrpSpPr>
              <p:grpSpPr>
                <a:xfrm>
                  <a:off x="4317103" y="1165384"/>
                  <a:ext cx="234632" cy="234632"/>
                  <a:chOff x="2483014" y="1114427"/>
                  <a:chExt cx="209550" cy="209550"/>
                </a:xfrm>
              </p:grpSpPr>
              <p:sp>
                <p:nvSpPr>
                  <p:cNvPr id="352" name="Google Shape;352;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3" name="Google Shape;353;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4" name="Google Shape;354;p11"/>
                <p:cNvGrpSpPr/>
                <p:nvPr/>
              </p:nvGrpSpPr>
              <p:grpSpPr>
                <a:xfrm>
                  <a:off x="4678347" y="1165384"/>
                  <a:ext cx="234632" cy="234632"/>
                  <a:chOff x="2483014" y="1114427"/>
                  <a:chExt cx="209550" cy="209550"/>
                </a:xfrm>
              </p:grpSpPr>
              <p:sp>
                <p:nvSpPr>
                  <p:cNvPr id="355" name="Google Shape;355;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6" name="Google Shape;356;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7" name="Google Shape;357;p11"/>
                <p:cNvGrpSpPr/>
                <p:nvPr/>
              </p:nvGrpSpPr>
              <p:grpSpPr>
                <a:xfrm>
                  <a:off x="5039590" y="1165384"/>
                  <a:ext cx="234632" cy="234632"/>
                  <a:chOff x="2483014" y="1114427"/>
                  <a:chExt cx="209550" cy="209550"/>
                </a:xfrm>
              </p:grpSpPr>
              <p:sp>
                <p:nvSpPr>
                  <p:cNvPr id="358" name="Google Shape;358;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9" name="Google Shape;359;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0" name="Google Shape;360;p11"/>
                <p:cNvGrpSpPr/>
                <p:nvPr/>
              </p:nvGrpSpPr>
              <p:grpSpPr>
                <a:xfrm>
                  <a:off x="5400834" y="1165384"/>
                  <a:ext cx="234632" cy="234632"/>
                  <a:chOff x="2483014" y="1114427"/>
                  <a:chExt cx="209550" cy="209550"/>
                </a:xfrm>
              </p:grpSpPr>
              <p:sp>
                <p:nvSpPr>
                  <p:cNvPr id="361" name="Google Shape;361;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2" name="Google Shape;362;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363" name="Google Shape;363;p11"/>
              <p:cNvGrpSpPr/>
              <p:nvPr/>
            </p:nvGrpSpPr>
            <p:grpSpPr>
              <a:xfrm rot="-5400000">
                <a:off x="1229146" y="5557333"/>
                <a:ext cx="119575" cy="612586"/>
                <a:chOff x="2244455" y="772894"/>
                <a:chExt cx="94658" cy="485003"/>
              </a:xfrm>
            </p:grpSpPr>
            <p:sp>
              <p:nvSpPr>
                <p:cNvPr id="364" name="Google Shape;364;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5" name="Google Shape;365;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6" name="Google Shape;366;p11"/>
              <p:cNvGrpSpPr/>
              <p:nvPr/>
            </p:nvGrpSpPr>
            <p:grpSpPr>
              <a:xfrm rot="-5400000">
                <a:off x="1229146" y="5099277"/>
                <a:ext cx="119575" cy="612586"/>
                <a:chOff x="2244455" y="772894"/>
                <a:chExt cx="94658" cy="485003"/>
              </a:xfrm>
            </p:grpSpPr>
            <p:sp>
              <p:nvSpPr>
                <p:cNvPr id="367" name="Google Shape;367;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8" name="Google Shape;368;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9" name="Google Shape;369;p11"/>
              <p:cNvGrpSpPr/>
              <p:nvPr/>
            </p:nvGrpSpPr>
            <p:grpSpPr>
              <a:xfrm rot="-5400000">
                <a:off x="1229146" y="4641222"/>
                <a:ext cx="119575" cy="612586"/>
                <a:chOff x="2244455" y="772894"/>
                <a:chExt cx="94658" cy="485003"/>
              </a:xfrm>
            </p:grpSpPr>
            <p:sp>
              <p:nvSpPr>
                <p:cNvPr id="370" name="Google Shape;370;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1" name="Google Shape;371;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2" name="Google Shape;372;p11"/>
              <p:cNvGrpSpPr/>
              <p:nvPr/>
            </p:nvGrpSpPr>
            <p:grpSpPr>
              <a:xfrm rot="-5400000">
                <a:off x="1229146" y="4183167"/>
                <a:ext cx="119575" cy="612586"/>
                <a:chOff x="2244455" y="772894"/>
                <a:chExt cx="94658" cy="485003"/>
              </a:xfrm>
            </p:grpSpPr>
            <p:sp>
              <p:nvSpPr>
                <p:cNvPr id="373" name="Google Shape;373;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4" name="Google Shape;374;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5" name="Google Shape;375;p11"/>
              <p:cNvGrpSpPr/>
              <p:nvPr/>
            </p:nvGrpSpPr>
            <p:grpSpPr>
              <a:xfrm rot="-5400000">
                <a:off x="1229146" y="3725113"/>
                <a:ext cx="119575" cy="612586"/>
                <a:chOff x="2244455" y="772894"/>
                <a:chExt cx="94658" cy="485003"/>
              </a:xfrm>
            </p:grpSpPr>
            <p:sp>
              <p:nvSpPr>
                <p:cNvPr id="376" name="Google Shape;376;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7" name="Google Shape;377;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8" name="Google Shape;378;p11"/>
              <p:cNvGrpSpPr/>
              <p:nvPr/>
            </p:nvGrpSpPr>
            <p:grpSpPr>
              <a:xfrm rot="-5400000">
                <a:off x="1229146" y="3267055"/>
                <a:ext cx="119575" cy="612586"/>
                <a:chOff x="2244455" y="772894"/>
                <a:chExt cx="94658" cy="485003"/>
              </a:xfrm>
            </p:grpSpPr>
            <p:sp>
              <p:nvSpPr>
                <p:cNvPr id="379" name="Google Shape;379;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0" name="Google Shape;380;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1" name="Google Shape;381;p11"/>
              <p:cNvGrpSpPr/>
              <p:nvPr/>
            </p:nvGrpSpPr>
            <p:grpSpPr>
              <a:xfrm rot="-5400000">
                <a:off x="1229145" y="2808999"/>
                <a:ext cx="119575" cy="612586"/>
                <a:chOff x="2244455" y="772894"/>
                <a:chExt cx="94658" cy="485003"/>
              </a:xfrm>
            </p:grpSpPr>
            <p:sp>
              <p:nvSpPr>
                <p:cNvPr id="382" name="Google Shape;382;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3" name="Google Shape;383;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4" name="Google Shape;384;p11"/>
              <p:cNvGrpSpPr/>
              <p:nvPr/>
            </p:nvGrpSpPr>
            <p:grpSpPr>
              <a:xfrm rot="-5400000">
                <a:off x="1229146" y="2350946"/>
                <a:ext cx="119575" cy="612586"/>
                <a:chOff x="2244455" y="772894"/>
                <a:chExt cx="94658" cy="485003"/>
              </a:xfrm>
            </p:grpSpPr>
            <p:sp>
              <p:nvSpPr>
                <p:cNvPr id="385" name="Google Shape;385;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6" name="Google Shape;386;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7" name="Google Shape;387;p11"/>
              <p:cNvGrpSpPr/>
              <p:nvPr/>
            </p:nvGrpSpPr>
            <p:grpSpPr>
              <a:xfrm rot="-5400000">
                <a:off x="1229146" y="1892893"/>
                <a:ext cx="119575" cy="612586"/>
                <a:chOff x="2244455" y="772894"/>
                <a:chExt cx="94658" cy="485003"/>
              </a:xfrm>
            </p:grpSpPr>
            <p:sp>
              <p:nvSpPr>
                <p:cNvPr id="388" name="Google Shape;388;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9" name="Google Shape;389;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90" name="Google Shape;390;p11"/>
              <p:cNvGrpSpPr/>
              <p:nvPr/>
            </p:nvGrpSpPr>
            <p:grpSpPr>
              <a:xfrm rot="-5400000">
                <a:off x="1229146" y="1434840"/>
                <a:ext cx="119575" cy="612586"/>
                <a:chOff x="2244455" y="772894"/>
                <a:chExt cx="94658" cy="485003"/>
              </a:xfrm>
            </p:grpSpPr>
            <p:sp>
              <p:nvSpPr>
                <p:cNvPr id="391" name="Google Shape;391;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2" name="Google Shape;392;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393" name="Google Shape;393;p11"/>
          <p:cNvSpPr txBox="1"/>
          <p:nvPr/>
        </p:nvSpPr>
        <p:spPr>
          <a:xfrm>
            <a:off x="2217661" y="2290906"/>
            <a:ext cx="8450339" cy="3453213"/>
          </a:xfrm>
          <a:prstGeom prst="rect">
            <a:avLst/>
          </a:prstGeom>
          <a:noFill/>
          <a:ln>
            <a:noFill/>
          </a:ln>
        </p:spPr>
        <p:txBody>
          <a:bodyPr spcFirstLastPara="1" wrap="square" lIns="91425" tIns="45700" rIns="91425" bIns="45700" anchor="t" anchorCtr="0">
            <a:spAutoFit/>
          </a:bodyPr>
          <a:lstStyle/>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Queue:</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Deque</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ArrayDeque</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Priority Queue</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grpSp>
        <p:nvGrpSpPr>
          <p:cNvPr id="2" name="Google Shape;294;p10">
            <a:extLst>
              <a:ext uri="{FF2B5EF4-FFF2-40B4-BE49-F238E27FC236}">
                <a16:creationId xmlns:a16="http://schemas.microsoft.com/office/drawing/2014/main" id="{1C50ACB7-C063-2EA4-E935-68D8BB27A5E1}"/>
              </a:ext>
            </a:extLst>
          </p:cNvPr>
          <p:cNvGrpSpPr/>
          <p:nvPr/>
        </p:nvGrpSpPr>
        <p:grpSpPr>
          <a:xfrm>
            <a:off x="1090974" y="933238"/>
            <a:ext cx="8662626" cy="1007332"/>
            <a:chOff x="3129129" y="1121776"/>
            <a:chExt cx="5933741" cy="1171624"/>
          </a:xfrm>
        </p:grpSpPr>
        <p:sp>
          <p:nvSpPr>
            <p:cNvPr id="3" name="Google Shape;295;p10">
              <a:extLst>
                <a:ext uri="{FF2B5EF4-FFF2-40B4-BE49-F238E27FC236}">
                  <a16:creationId xmlns:a16="http://schemas.microsoft.com/office/drawing/2014/main" id="{EF5ABEA5-67E6-201A-81D0-69BEB270E7CC}"/>
                </a:ext>
              </a:extLst>
            </p:cNvPr>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 name="Google Shape;296;p10">
              <a:extLst>
                <a:ext uri="{FF2B5EF4-FFF2-40B4-BE49-F238E27FC236}">
                  <a16:creationId xmlns:a16="http://schemas.microsoft.com/office/drawing/2014/main" id="{B1DC51E8-2651-7904-A838-79940BB4654D}"/>
                </a:ext>
              </a:extLst>
            </p:cNvPr>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 name="Google Shape;297;p10">
            <a:extLst>
              <a:ext uri="{FF2B5EF4-FFF2-40B4-BE49-F238E27FC236}">
                <a16:creationId xmlns:a16="http://schemas.microsoft.com/office/drawing/2014/main" id="{74739625-EF74-759A-20EE-EECFC988A300}"/>
              </a:ext>
            </a:extLst>
          </p:cNvPr>
          <p:cNvGrpSpPr/>
          <p:nvPr/>
        </p:nvGrpSpPr>
        <p:grpSpPr>
          <a:xfrm>
            <a:off x="1218226" y="894454"/>
            <a:ext cx="1573057" cy="1573057"/>
            <a:chOff x="3020983" y="881796"/>
            <a:chExt cx="2097410" cy="2097410"/>
          </a:xfrm>
        </p:grpSpPr>
        <p:grpSp>
          <p:nvGrpSpPr>
            <p:cNvPr id="6" name="Google Shape;298;p10">
              <a:extLst>
                <a:ext uri="{FF2B5EF4-FFF2-40B4-BE49-F238E27FC236}">
                  <a16:creationId xmlns:a16="http://schemas.microsoft.com/office/drawing/2014/main" id="{A4D98DE9-1509-1B9D-1320-8B8DBA5D89DA}"/>
                </a:ext>
              </a:extLst>
            </p:cNvPr>
            <p:cNvGrpSpPr/>
            <p:nvPr/>
          </p:nvGrpSpPr>
          <p:grpSpPr>
            <a:xfrm>
              <a:off x="3020983" y="881796"/>
              <a:ext cx="2097410" cy="2097410"/>
              <a:chOff x="3099689" y="1098878"/>
              <a:chExt cx="1995612" cy="1995615"/>
            </a:xfrm>
          </p:grpSpPr>
          <p:grpSp>
            <p:nvGrpSpPr>
              <p:cNvPr id="8" name="Google Shape;299;p10">
                <a:extLst>
                  <a:ext uri="{FF2B5EF4-FFF2-40B4-BE49-F238E27FC236}">
                    <a16:creationId xmlns:a16="http://schemas.microsoft.com/office/drawing/2014/main" id="{366DE47E-347F-E1F7-12D7-366D06BCA3B2}"/>
                  </a:ext>
                </a:extLst>
              </p:cNvPr>
              <p:cNvGrpSpPr/>
              <p:nvPr/>
            </p:nvGrpSpPr>
            <p:grpSpPr>
              <a:xfrm>
                <a:off x="3099689" y="1098878"/>
                <a:ext cx="1995612" cy="1995615"/>
                <a:chOff x="6804316" y="2574806"/>
                <a:chExt cx="3585705" cy="3585705"/>
              </a:xfrm>
            </p:grpSpPr>
            <p:sp>
              <p:nvSpPr>
                <p:cNvPr id="10" name="Google Shape;300;p10">
                  <a:extLst>
                    <a:ext uri="{FF2B5EF4-FFF2-40B4-BE49-F238E27FC236}">
                      <a16:creationId xmlns:a16="http://schemas.microsoft.com/office/drawing/2014/main" id="{F75B29B1-23EB-E1BC-37CA-A9BE5295F84A}"/>
                    </a:ext>
                  </a:extLst>
                </p:cNvPr>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1" name="Google Shape;301;p10">
                  <a:extLst>
                    <a:ext uri="{FF2B5EF4-FFF2-40B4-BE49-F238E27FC236}">
                      <a16:creationId xmlns:a16="http://schemas.microsoft.com/office/drawing/2014/main" id="{58AE1945-29D7-ECC5-E15C-EB6131ED43BE}"/>
                    </a:ext>
                  </a:extLst>
                </p:cNvPr>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 name="Google Shape;302;p10">
                  <a:extLst>
                    <a:ext uri="{FF2B5EF4-FFF2-40B4-BE49-F238E27FC236}">
                      <a16:creationId xmlns:a16="http://schemas.microsoft.com/office/drawing/2014/main" id="{5546BFD7-B17A-20D4-05BF-82FD037FDCC6}"/>
                    </a:ext>
                  </a:extLst>
                </p:cNvPr>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9" name="Google Shape;303;p10">
                <a:extLst>
                  <a:ext uri="{FF2B5EF4-FFF2-40B4-BE49-F238E27FC236}">
                    <a16:creationId xmlns:a16="http://schemas.microsoft.com/office/drawing/2014/main" id="{488D2429-F04C-06A1-FE76-0CDB3D302F0F}"/>
                  </a:ext>
                </a:extLst>
              </p:cNvPr>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7" name="Google Shape;304;p10">
              <a:extLst>
                <a:ext uri="{FF2B5EF4-FFF2-40B4-BE49-F238E27FC236}">
                  <a16:creationId xmlns:a16="http://schemas.microsoft.com/office/drawing/2014/main" id="{B2BFF69A-0F22-744C-CDC4-18ED19D609FD}"/>
                </a:ext>
              </a:extLst>
            </p:cNvPr>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B850"/>
                  </a:solidFill>
                  <a:latin typeface="Impact"/>
                  <a:ea typeface="Impact"/>
                  <a:cs typeface="Impact"/>
                  <a:sym typeface="Impact"/>
                </a:rPr>
                <a:t>01</a:t>
              </a:r>
              <a:endParaRPr sz="2400" dirty="0">
                <a:solidFill>
                  <a:srgbClr val="FFB850"/>
                </a:solidFill>
                <a:latin typeface="Impact"/>
                <a:ea typeface="Impact"/>
                <a:cs typeface="Impact"/>
                <a:sym typeface="Impact"/>
              </a:endParaRPr>
            </a:p>
          </p:txBody>
        </p:sp>
      </p:grpSp>
      <p:sp>
        <p:nvSpPr>
          <p:cNvPr id="13" name="Google Shape;305;p10">
            <a:extLst>
              <a:ext uri="{FF2B5EF4-FFF2-40B4-BE49-F238E27FC236}">
                <a16:creationId xmlns:a16="http://schemas.microsoft.com/office/drawing/2014/main" id="{BD5392C1-B9DF-765F-5BCF-6A53A610E0E7}"/>
              </a:ext>
            </a:extLst>
          </p:cNvPr>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14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500"/>
                                        <p:tgtEl>
                                          <p:spTgt spid="393"/>
                                        </p:tgtEl>
                                      </p:cBhvr>
                                    </p:animEffect>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753173" y="1112624"/>
            <a:ext cx="9219627"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solidFill>
              <a:srgbClr val="F37422"/>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(OOP)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a:extLst>
              <a:ext uri="{FF2B5EF4-FFF2-40B4-BE49-F238E27FC236}">
                <a16:creationId xmlns:a16="http://schemas.microsoft.com/office/drawing/2014/main" id="{EBF6886A-2D30-425E-BCBE-1EC3AE47F8B1}"/>
              </a:ext>
            </a:extLst>
          </p:cNvPr>
          <p:cNvSpPr txBox="1"/>
          <p:nvPr/>
        </p:nvSpPr>
        <p:spPr>
          <a:xfrm>
            <a:off x="1846025" y="1794570"/>
            <a:ext cx="8942094" cy="3539430"/>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Lập</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trình</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hướng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đối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tượng</a:t>
            </a:r>
            <a:r>
              <a:rPr lang="fr-FR" sz="2800" b="1" dirty="0">
                <a:latin typeface="Times New Roman" panose="02020603050405020304" pitchFamily="18" charset="0"/>
                <a:cs typeface="Times New Roman" panose="02020603050405020304" pitchFamily="18" charset="0"/>
              </a:rPr>
              <a:t>(OOP) là </a:t>
            </a:r>
            <a:r>
              <a:rPr lang="fr-FR" sz="2800" b="1" dirty="0" err="1">
                <a:latin typeface="Times New Roman" panose="02020603050405020304" pitchFamily="18" charset="0"/>
                <a:cs typeface="Times New Roman" panose="02020603050405020304" pitchFamily="18" charset="0"/>
              </a:rPr>
              <a:t>gì</a:t>
            </a:r>
            <a:r>
              <a:rPr lang="fr-FR"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b="1" dirty="0">
                <a:latin typeface="Times New Roman" panose="02020603050405020304" pitchFamily="18" charset="0"/>
                <a:cs typeface="Times New Roman" panose="02020603050405020304" pitchFamily="18" charset="0"/>
              </a:rPr>
              <a:t>(OOP)</a:t>
            </a:r>
            <a:r>
              <a:rPr lang="vi-VN" sz="2800" dirty="0">
                <a:latin typeface="Times New Roman" panose="02020603050405020304" pitchFamily="18" charset="0"/>
                <a:cs typeface="Times New Roman" panose="02020603050405020304" pitchFamily="18" charset="0"/>
              </a:rPr>
              <a:t> là một kỹ thuật lập trình cho phép </a:t>
            </a:r>
            <a:r>
              <a:rPr lang="vi-VN" sz="2800" b="1" dirty="0">
                <a:latin typeface="Times New Roman" panose="02020603050405020304" pitchFamily="18" charset="0"/>
                <a:cs typeface="Times New Roman" panose="02020603050405020304" pitchFamily="18" charset="0"/>
              </a:rPr>
              <a:t>lập trình viên</a:t>
            </a:r>
            <a:r>
              <a:rPr lang="vi-VN" sz="2800" dirty="0">
                <a:latin typeface="Times New Roman" panose="02020603050405020304" pitchFamily="18" charset="0"/>
                <a:cs typeface="Times New Roman" panose="02020603050405020304" pitchFamily="18" charset="0"/>
              </a:rPr>
              <a:t> tạo ra các đối tượng trong code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trừu tượng hóa các </a:t>
            </a:r>
            <a:r>
              <a:rPr lang="vi-VN" sz="2800" b="1" dirty="0">
                <a:latin typeface="Times New Roman" panose="02020603050405020304" pitchFamily="18" charset="0"/>
                <a:cs typeface="Times New Roman" panose="02020603050405020304" pitchFamily="18" charset="0"/>
              </a:rPr>
              <a:t>Đối tượng</a:t>
            </a:r>
            <a:r>
              <a:rPr lang="vi-VN" sz="2800" dirty="0">
                <a:latin typeface="Times New Roman" panose="02020603050405020304" pitchFamily="18" charset="0"/>
                <a:cs typeface="Times New Roman" panose="02020603050405020304" pitchFamily="18" charset="0"/>
              </a:rPr>
              <a:t> là những sự vật, sự việc mà nó có những tính chất, đặc tính, hành động giống nhau và ta gom lại thành đối tượng giống trong thực tế cuộc sống. </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Khi lập trình OOP, chúng ta sẽ định nghĩa các lớp (class) để gom (mô hình) các đối tượng thực tế.</a:t>
            </a:r>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76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6886A-2D30-425E-BCBE-1EC3AE47F8B1}"/>
              </a:ext>
            </a:extLst>
          </p:cNvPr>
          <p:cNvSpPr txBox="1"/>
          <p:nvPr/>
        </p:nvSpPr>
        <p:spPr>
          <a:xfrm>
            <a:off x="1219773" y="1602462"/>
            <a:ext cx="9219627" cy="4493538"/>
          </a:xfrm>
          <a:prstGeom prst="rect">
            <a:avLst/>
          </a:prstGeom>
          <a:noFill/>
        </p:spPr>
        <p:txBody>
          <a:bodyPr wrap="square" rtlCol="0">
            <a:spAutoFit/>
          </a:bodyPr>
          <a:lstStyle/>
          <a:p>
            <a:r>
              <a:rPr lang="fr-FR" sz="2600" b="1" dirty="0" err="1">
                <a:latin typeface="Times New Roman" panose="02020603050405020304" pitchFamily="18" charset="0"/>
                <a:cs typeface="Times New Roman" panose="02020603050405020304" pitchFamily="18" charset="0"/>
              </a:rPr>
              <a:t>Đối</a:t>
            </a:r>
            <a:r>
              <a:rPr lang="fr-FR" sz="2600" b="1" dirty="0">
                <a:latin typeface="Times New Roman" panose="02020603050405020304" pitchFamily="18" charset="0"/>
                <a:cs typeface="Times New Roman" panose="02020603050405020304" pitchFamily="18" charset="0"/>
              </a:rPr>
              <a:t> </a:t>
            </a:r>
            <a:r>
              <a:rPr lang="fr-FR" sz="2600" b="1" dirty="0" err="1">
                <a:latin typeface="Times New Roman" panose="02020603050405020304" pitchFamily="18" charset="0"/>
                <a:cs typeface="Times New Roman" panose="02020603050405020304" pitchFamily="18" charset="0"/>
              </a:rPr>
              <a:t>tượng</a:t>
            </a:r>
            <a:r>
              <a:rPr lang="fr-FR" sz="2600" b="1" dirty="0">
                <a:latin typeface="Times New Roman" panose="02020603050405020304" pitchFamily="18" charset="0"/>
                <a:cs typeface="Times New Roman" panose="02020603050405020304" pitchFamily="18" charset="0"/>
              </a:rPr>
              <a:t>(Object) là </a:t>
            </a:r>
            <a:r>
              <a:rPr lang="fr-FR" sz="2600" b="1" dirty="0" err="1">
                <a:latin typeface="Times New Roman" panose="02020603050405020304" pitchFamily="18" charset="0"/>
                <a:cs typeface="Times New Roman" panose="02020603050405020304" pitchFamily="18" charset="0"/>
              </a:rPr>
              <a:t>gì</a:t>
            </a:r>
            <a:r>
              <a:rPr lang="fr-FR" sz="26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600" b="1" dirty="0" err="1">
                <a:latin typeface="Times New Roman" panose="02020603050405020304" pitchFamily="18" charset="0"/>
                <a:cs typeface="Times New Roman" panose="02020603050405020304" pitchFamily="18" charset="0"/>
              </a:rPr>
              <a:t>Đối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tượng</a:t>
            </a:r>
            <a:r>
              <a:rPr lang="en-US" sz="2600" b="1" dirty="0">
                <a:latin typeface="Times New Roman" panose="02020603050405020304" pitchFamily="18" charset="0"/>
                <a:cs typeface="Times New Roman" panose="02020603050405020304" pitchFamily="18" charset="0"/>
              </a:rPr>
              <a:t>(Object)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tượng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cuộc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chúng</a:t>
            </a:r>
            <a:r>
              <a:rPr lang="en-US" sz="2600" dirty="0">
                <a:latin typeface="Times New Roman" panose="02020603050405020304" pitchFamily="18" charset="0"/>
                <a:cs typeface="Times New Roman" panose="02020603050405020304" pitchFamily="18" charset="0"/>
              </a:rPr>
              <a:t> ta. VD: Con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cây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cộ</a:t>
            </a:r>
            <a:r>
              <a:rPr lang="en-US" sz="26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Một đối tượng bao gồm 2 thông tin: </a:t>
            </a:r>
            <a:r>
              <a:rPr lang="vi-VN" sz="2600" b="1" dirty="0">
                <a:latin typeface="Times New Roman" panose="02020603050405020304" pitchFamily="18" charset="0"/>
                <a:cs typeface="Times New Roman" panose="02020603050405020304" pitchFamily="18" charset="0"/>
              </a:rPr>
              <a:t>thuộc</a:t>
            </a:r>
            <a:r>
              <a:rPr lang="en-US" sz="2600" b="1" dirty="0">
                <a:latin typeface="Times New Roman" panose="02020603050405020304" pitchFamily="18" charset="0"/>
                <a:cs typeface="Times New Roman" panose="02020603050405020304" pitchFamily="18" charset="0"/>
              </a:rPr>
              <a:t> </a:t>
            </a:r>
            <a:r>
              <a:rPr lang="vi-VN" sz="2600" b="1" dirty="0">
                <a:latin typeface="Times New Roman" panose="02020603050405020304" pitchFamily="18" charset="0"/>
                <a:cs typeface="Times New Roman" panose="02020603050405020304" pitchFamily="18" charset="0"/>
              </a:rPr>
              <a:t>tính</a:t>
            </a:r>
            <a:r>
              <a:rPr lang="vi-VN" sz="2600" dirty="0">
                <a:latin typeface="Times New Roman" panose="02020603050405020304" pitchFamily="18" charset="0"/>
                <a:cs typeface="Times New Roman" panose="02020603050405020304" pitchFamily="18" charset="0"/>
              </a:rPr>
              <a:t> và </a:t>
            </a:r>
            <a:r>
              <a:rPr lang="vi-VN" sz="2600" b="1" dirty="0">
                <a:latin typeface="Times New Roman" panose="02020603050405020304" pitchFamily="18" charset="0"/>
                <a:cs typeface="Times New Roman" panose="02020603050405020304" pitchFamily="18" charset="0"/>
              </a:rPr>
              <a:t>phương thức</a:t>
            </a:r>
            <a:r>
              <a:rPr lang="vi-VN"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Thuộc tính</a:t>
            </a:r>
            <a:r>
              <a:rPr lang="en-US" sz="2600" b="1" dirty="0">
                <a:latin typeface="Times New Roman" panose="02020603050405020304" pitchFamily="18" charset="0"/>
                <a:cs typeface="Times New Roman" panose="02020603050405020304" pitchFamily="18" charset="0"/>
              </a:rPr>
              <a:t>(Attribute)</a:t>
            </a:r>
            <a:r>
              <a:rPr lang="vi-VN" sz="2600" b="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chính là những thông tin, đặc 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nhận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dạng</a:t>
            </a:r>
            <a:r>
              <a:rPr lang="vi-VN" sz="2600" dirty="0">
                <a:latin typeface="Times New Roman" panose="02020603050405020304" pitchFamily="18" charset="0"/>
                <a:cs typeface="Times New Roman" panose="02020603050405020304" pitchFamily="18" charset="0"/>
              </a:rPr>
              <a:t> của đối tượng. Ví dụ: con người có các đặc tính như mắt, mũi, tay, chân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tuổi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a:t>
            </a:r>
            <a:endParaRPr lang="vi-VN"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Phương thức</a:t>
            </a:r>
            <a:r>
              <a:rPr lang="en-US" sz="2600" b="1" dirty="0">
                <a:latin typeface="Times New Roman" panose="02020603050405020304" pitchFamily="18" charset="0"/>
                <a:cs typeface="Times New Roman" panose="02020603050405020304" pitchFamily="18" charset="0"/>
              </a:rPr>
              <a:t>(Method)</a:t>
            </a:r>
            <a:r>
              <a:rPr lang="vi-VN" sz="2600" b="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là những thao tác, hành động mà đối tượng đó có thể thực hiện. Ví dụ: một người sẽ có thể thực hiện hành động nói, đi, ăn, uống, . . .</a:t>
            </a:r>
            <a:endParaRPr lang="en-US" sz="2600" dirty="0">
              <a:latin typeface="Times New Roman" panose="02020603050405020304" pitchFamily="18" charset="0"/>
              <a:cs typeface="Times New Roman" panose="02020603050405020304" pitchFamily="18" charset="0"/>
            </a:endParaRPr>
          </a:p>
        </p:txBody>
      </p:sp>
      <p:grpSp>
        <p:nvGrpSpPr>
          <p:cNvPr id="8" name="组合 17"/>
          <p:cNvGrpSpPr/>
          <p:nvPr/>
        </p:nvGrpSpPr>
        <p:grpSpPr>
          <a:xfrm>
            <a:off x="1219773" y="996005"/>
            <a:ext cx="9144000" cy="614338"/>
            <a:chOff x="3129129" y="1121776"/>
            <a:chExt cx="5933741" cy="1171624"/>
          </a:xfrm>
          <a:solidFill>
            <a:srgbClr val="F37422"/>
          </a:solidFill>
        </p:grpSpPr>
        <p:sp>
          <p:nvSpPr>
            <p:cNvPr id="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1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9985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F6886A-2D30-425E-BCBE-1EC3AE47F8B1}"/>
              </a:ext>
            </a:extLst>
          </p:cNvPr>
          <p:cNvSpPr txBox="1"/>
          <p:nvPr/>
        </p:nvSpPr>
        <p:spPr>
          <a:xfrm>
            <a:off x="1464451" y="1770995"/>
            <a:ext cx="9051149"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Class (</a:t>
            </a:r>
            <a:r>
              <a:rPr lang="en-US" sz="2800" b="1" dirty="0" err="1">
                <a:latin typeface="Times New Roman" panose="02020603050405020304" pitchFamily="18" charset="0"/>
                <a:cs typeface="Times New Roman" panose="02020603050405020304" pitchFamily="18" charset="0"/>
              </a:rPr>
              <a:t>Lớp</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Một lớp là một kiểu dữ liệu bao </a:t>
            </a:r>
            <a:r>
              <a:rPr lang="vi-VN" sz="2800" b="1" dirty="0">
                <a:latin typeface="Times New Roman" panose="02020603050405020304" pitchFamily="18" charset="0"/>
                <a:cs typeface="Times New Roman" panose="02020603050405020304" pitchFamily="18" charset="0"/>
              </a:rPr>
              <a:t>gồm</a:t>
            </a:r>
            <a:r>
              <a:rPr lang="vi-VN" sz="2800" dirty="0">
                <a:latin typeface="Times New Roman" panose="02020603050405020304" pitchFamily="18" charset="0"/>
                <a:cs typeface="Times New Roman" panose="02020603050405020304" pitchFamily="18" charset="0"/>
              </a:rPr>
              <a:t> các </a:t>
            </a:r>
            <a:r>
              <a:rPr lang="vi-VN" sz="2800" b="1" dirty="0">
                <a:latin typeface="Times New Roman" panose="02020603050405020304" pitchFamily="18" charset="0"/>
                <a:cs typeface="Times New Roman" panose="02020603050405020304" pitchFamily="18" charset="0"/>
              </a:rPr>
              <a:t>thuộc tính</a:t>
            </a:r>
            <a:r>
              <a:rPr lang="en-US" sz="2800" b="1" dirty="0">
                <a:latin typeface="Times New Roman" panose="02020603050405020304" pitchFamily="18" charset="0"/>
                <a:cs typeface="Times New Roman" panose="02020603050405020304" pitchFamily="18" charset="0"/>
              </a:rPr>
              <a:t>(Attribute)</a:t>
            </a:r>
            <a:r>
              <a:rPr lang="vi-VN" sz="2800" dirty="0">
                <a:latin typeface="Times New Roman" panose="02020603050405020304" pitchFamily="18" charset="0"/>
                <a:cs typeface="Times New Roman" panose="02020603050405020304" pitchFamily="18" charset="0"/>
              </a:rPr>
              <a:t> và các </a:t>
            </a:r>
            <a:r>
              <a:rPr lang="vi-VN" sz="2800" b="1" dirty="0">
                <a:latin typeface="Times New Roman" panose="02020603050405020304" pitchFamily="18" charset="0"/>
                <a:cs typeface="Times New Roman" panose="02020603050405020304" pitchFamily="18" charset="0"/>
              </a:rPr>
              <a:t>phương thức</a:t>
            </a:r>
            <a:r>
              <a:rPr lang="en-US" sz="2800" b="1" dirty="0">
                <a:latin typeface="Times New Roman" panose="02020603050405020304" pitchFamily="18" charset="0"/>
                <a:cs typeface="Times New Roman" panose="02020603050405020304" pitchFamily="18" charset="0"/>
              </a:rPr>
              <a:t>(Method)</a:t>
            </a:r>
            <a:r>
              <a:rPr lang="vi-VN" sz="2800" dirty="0">
                <a:latin typeface="Times New Roman" panose="02020603050405020304" pitchFamily="18" charset="0"/>
                <a:cs typeface="Times New Roman" panose="02020603050405020304" pitchFamily="18" charset="0"/>
              </a:rPr>
              <a:t> được định nghĩa từ trước</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class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coi</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object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trừu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endParaRPr lang="en-US" sz="2800" dirty="0">
              <a:latin typeface="Times New Roman" panose="02020603050405020304" pitchFamily="18" charset="0"/>
              <a:cs typeface="Times New Roman" panose="02020603050405020304" pitchFamily="18" charset="0"/>
            </a:endParaRPr>
          </a:p>
        </p:txBody>
      </p:sp>
      <p:grpSp>
        <p:nvGrpSpPr>
          <p:cNvPr id="7" name="组合 17"/>
          <p:cNvGrpSpPr/>
          <p:nvPr/>
        </p:nvGrpSpPr>
        <p:grpSpPr>
          <a:xfrm>
            <a:off x="1338172" y="1052561"/>
            <a:ext cx="9144000" cy="614338"/>
            <a:chOff x="3129129" y="1121776"/>
            <a:chExt cx="5933741" cy="1171624"/>
          </a:xfrm>
          <a:solidFill>
            <a:srgbClr val="F37422"/>
          </a:solidFill>
        </p:grpSpPr>
        <p:sp>
          <p:nvSpPr>
            <p:cNvPr id="8"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9"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494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F6886A-2D30-425E-BCBE-1EC3AE47F8B1}"/>
              </a:ext>
            </a:extLst>
          </p:cNvPr>
          <p:cNvSpPr txBox="1"/>
          <p:nvPr/>
        </p:nvSpPr>
        <p:spPr>
          <a:xfrm>
            <a:off x="964479" y="1899534"/>
            <a:ext cx="8969595" cy="2246769"/>
          </a:xfrm>
          <a:prstGeom prst="rect">
            <a:avLst/>
          </a:prstGeom>
          <a:noFill/>
        </p:spPr>
        <p:txBody>
          <a:bodyPr wrap="square" rtlCol="0">
            <a:spAutoFit/>
          </a:bodyPr>
          <a:lstStyle/>
          <a:p>
            <a:r>
              <a:rPr lang="vi-VN" sz="2800" b="1" dirty="0">
                <a:latin typeface="+mj-lt"/>
              </a:rPr>
              <a:t>Sự khác nhau</a:t>
            </a:r>
            <a:r>
              <a:rPr lang="en-US" sz="2800" b="1" dirty="0">
                <a:latin typeface="+mj-lt"/>
              </a:rPr>
              <a:t> </a:t>
            </a:r>
            <a:r>
              <a:rPr lang="en-US" sz="2800" b="1" dirty="0" err="1">
                <a:latin typeface="Times New Roman" panose="02020603050405020304" pitchFamily="18" charset="0"/>
                <a:cs typeface="Times New Roman" panose="02020603050405020304" pitchFamily="18" charset="0"/>
              </a:rPr>
              <a:t>của</a:t>
            </a:r>
            <a:r>
              <a:rPr lang="vi-VN" sz="2800" b="1" dirty="0">
                <a:latin typeface="+mj-lt"/>
              </a:rPr>
              <a:t> </a:t>
            </a:r>
            <a:r>
              <a:rPr lang="en-US" sz="2800" b="1" dirty="0">
                <a:latin typeface="Times New Roman" panose="02020603050405020304" pitchFamily="18" charset="0"/>
                <a:cs typeface="Times New Roman" panose="02020603050405020304" pitchFamily="18" charset="0"/>
              </a:rPr>
              <a:t>Class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Object:</a:t>
            </a:r>
          </a:p>
          <a:p>
            <a:pPr marL="285750" indent="-28575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Lớp bạn có thể hiểu nó như là khuôn mẫu, đối tượng là một thực thể thể hiện dựa trên khuôn mẫu đó</a:t>
            </a: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Object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khóa</a:t>
            </a:r>
            <a:r>
              <a:rPr lang="en-US" sz="2800" dirty="0">
                <a:latin typeface="Times New Roman" panose="02020603050405020304" pitchFamily="18" charset="0"/>
                <a:cs typeface="Times New Roman" panose="02020603050405020304" pitchFamily="18" charset="0"/>
              </a:rPr>
              <a:t> “new”</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VD: Class Car.java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audiCar</a:t>
            </a:r>
            <a:endParaRPr lang="vi-VN"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265554" y="4082429"/>
            <a:ext cx="6289292" cy="2242171"/>
          </a:xfrm>
          <a:prstGeom prst="rect">
            <a:avLst/>
          </a:prstGeom>
        </p:spPr>
      </p:pic>
      <p:grpSp>
        <p:nvGrpSpPr>
          <p:cNvPr id="8" name="组合 17"/>
          <p:cNvGrpSpPr/>
          <p:nvPr/>
        </p:nvGrpSpPr>
        <p:grpSpPr>
          <a:xfrm>
            <a:off x="838200" y="1181100"/>
            <a:ext cx="9144000" cy="614338"/>
            <a:chOff x="3129129" y="1121776"/>
            <a:chExt cx="5933741" cy="1171624"/>
          </a:xfrm>
          <a:solidFill>
            <a:srgbClr val="F37422"/>
          </a:solidFill>
        </p:grpSpPr>
        <p:sp>
          <p:nvSpPr>
            <p:cNvPr id="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1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171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371600" y="943633"/>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371600" y="1542395"/>
            <a:ext cx="8959676"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Constructor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Constructor là một </a:t>
            </a:r>
            <a:r>
              <a:rPr lang="vi-VN" sz="2800" b="1" dirty="0">
                <a:latin typeface="Times New Roman" panose="02020603050405020304" pitchFamily="18" charset="0"/>
                <a:cs typeface="Times New Roman" panose="02020603050405020304" pitchFamily="18" charset="0"/>
              </a:rPr>
              <a:t>dạng đặc biệt</a:t>
            </a:r>
            <a:r>
              <a:rPr lang="vi-VN" sz="2800" dirty="0">
                <a:latin typeface="Times New Roman" panose="02020603050405020304" pitchFamily="18" charset="0"/>
                <a:cs typeface="Times New Roman" panose="02020603050405020304" pitchFamily="18" charset="0"/>
              </a:rPr>
              <a:t> của </a:t>
            </a:r>
            <a:r>
              <a:rPr lang="en-US" sz="2800" b="1" dirty="0">
                <a:latin typeface="Times New Roman" panose="02020603050405020304" pitchFamily="18" charset="0"/>
                <a:cs typeface="Times New Roman" panose="02020603050405020304" pitchFamily="18" charset="0"/>
              </a:rPr>
              <a:t>Method(</a:t>
            </a:r>
            <a:r>
              <a:rPr lang="en-US" sz="2800" b="1"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phương thức</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được </a:t>
            </a:r>
            <a:r>
              <a:rPr lang="vi-VN" sz="2800" b="1" dirty="0">
                <a:latin typeface="Times New Roman" panose="02020603050405020304" pitchFamily="18" charset="0"/>
                <a:cs typeface="Times New Roman" panose="02020603050405020304" pitchFamily="18" charset="0"/>
              </a:rPr>
              <a:t>sử dụng để khởi tạo</a:t>
            </a:r>
            <a:r>
              <a:rPr lang="vi-VN" sz="2800" dirty="0">
                <a:latin typeface="Times New Roman" panose="02020603050405020304" pitchFamily="18" charset="0"/>
                <a:cs typeface="Times New Roman" panose="02020603050405020304" pitchFamily="18" charset="0"/>
              </a:rPr>
              <a:t> các </a:t>
            </a:r>
            <a:r>
              <a:rPr lang="vi-VN" sz="2800" b="1" dirty="0">
                <a:latin typeface="Times New Roman" panose="02020603050405020304" pitchFamily="18" charset="0"/>
                <a:cs typeface="Times New Roman" panose="02020603050405020304" pitchFamily="18" charset="0"/>
              </a:rPr>
              <a:t>đối tượng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class</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Constructor được gọi tại thời điểm tạo đối tượng. Nó khởi tạo các giá trị để cung cấp dữ liệu cho các đối 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trừu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Cú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1 class:</a:t>
            </a:r>
          </a:p>
          <a:p>
            <a:pPr algn="ctr"/>
            <a:r>
              <a:rPr lang="en-US" sz="2800" dirty="0">
                <a:latin typeface="Times New Roman" panose="02020603050405020304" pitchFamily="18" charset="0"/>
                <a:cs typeface="Times New Roman" panose="02020603050405020304" pitchFamily="18" charset="0"/>
              </a:rPr>
              <a:t>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TenClass</a:t>
            </a:r>
            <a:r>
              <a:rPr lang="en-US" sz="2800" dirty="0">
                <a:solidFill>
                  <a:schemeClr val="accent5">
                    <a:lumMod val="75000"/>
                  </a:schemeClr>
                </a:solidFill>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tenDoiTuong</a:t>
            </a:r>
            <a:r>
              <a:rPr lang="en-US" sz="2800" dirty="0">
                <a:solidFill>
                  <a:schemeClr val="accent5">
                    <a:lumMod val="75000"/>
                  </a:schemeClr>
                </a:solidFill>
                <a:latin typeface="Times New Roman" panose="02020603050405020304" pitchFamily="18" charset="0"/>
                <a:cs typeface="Times New Roman" panose="02020603050405020304" pitchFamily="18" charset="0"/>
              </a:rPr>
              <a:t> = </a:t>
            </a:r>
            <a:r>
              <a:rPr lang="en-US" sz="2800" dirty="0">
                <a:solidFill>
                  <a:srgbClr val="C00000"/>
                </a:solidFill>
                <a:latin typeface="Times New Roman" panose="02020603050405020304" pitchFamily="18" charset="0"/>
                <a:cs typeface="Times New Roman" panose="02020603050405020304" pitchFamily="18" charset="0"/>
              </a:rPr>
              <a:t>new</a:t>
            </a:r>
            <a:r>
              <a:rPr lang="en-US" sz="2800" dirty="0">
                <a:solidFill>
                  <a:schemeClr val="accent5">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TenClass</a:t>
            </a:r>
            <a:r>
              <a:rPr lang="en-US" sz="2800" dirty="0">
                <a:solidFill>
                  <a:schemeClr val="accent5">
                    <a:lumMod val="75000"/>
                  </a:schemeClr>
                </a:solidFill>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VD: </a:t>
            </a:r>
            <a:r>
              <a:rPr lang="en-US" sz="2800" dirty="0">
                <a:solidFill>
                  <a:schemeClr val="accent5">
                    <a:lumMod val="75000"/>
                  </a:schemeClr>
                </a:solidFill>
                <a:latin typeface="Times New Roman" panose="02020603050405020304" pitchFamily="18" charset="0"/>
                <a:cs typeface="Times New Roman" panose="02020603050405020304" pitchFamily="18" charset="0"/>
              </a:rPr>
              <a:t>Car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 </a:t>
            </a:r>
            <a:r>
              <a:rPr lang="en-US" sz="2800" dirty="0">
                <a:solidFill>
                  <a:srgbClr val="C00000"/>
                </a:solidFill>
                <a:latin typeface="Times New Roman" panose="02020603050405020304" pitchFamily="18" charset="0"/>
                <a:cs typeface="Times New Roman" panose="02020603050405020304" pitchFamily="18" charset="0"/>
              </a:rPr>
              <a:t>new</a:t>
            </a:r>
            <a:r>
              <a:rPr lang="en-US" sz="2800" dirty="0">
                <a:latin typeface="Times New Roman" panose="02020603050405020304" pitchFamily="18" charset="0"/>
                <a:cs typeface="Times New Roman" panose="02020603050405020304" pitchFamily="18" charset="0"/>
              </a:rPr>
              <a:t> </a:t>
            </a:r>
            <a:r>
              <a:rPr lang="en-US" sz="2800" dirty="0">
                <a:solidFill>
                  <a:schemeClr val="accent5">
                    <a:lumMod val="75000"/>
                  </a:schemeClr>
                </a:solidFill>
                <a:latin typeface="Times New Roman" panose="02020603050405020304" pitchFamily="18" charset="0"/>
                <a:cs typeface="Times New Roman" panose="02020603050405020304" pitchFamily="18" charset="0"/>
              </a:rPr>
              <a:t>Car</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8414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447800" y="122212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447800" y="1820882"/>
            <a:ext cx="8959676"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Constructor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800" b="1" dirty="0" err="1">
                <a:latin typeface="Times New Roman" panose="02020603050405020304" pitchFamily="18" charset="0"/>
                <a:cs typeface="Times New Roman" panose="02020603050405020304" pitchFamily="18" charset="0"/>
              </a:rPr>
              <a:t>Tất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cả</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Attribute(</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Method(</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b="1" dirty="0" err="1">
                <a:latin typeface="Times New Roman" panose="02020603050405020304" pitchFamily="18" charset="0"/>
                <a:cs typeface="Times New Roman" panose="02020603050405020304" pitchFamily="18" charset="0"/>
              </a:rPr>
              <a:t>Nếu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muốn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chúng</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Bắt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buộc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qua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constructor(</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những</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(static).</a:t>
            </a: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(default)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null</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VD: String </a:t>
            </a:r>
            <a:r>
              <a:rPr lang="en-US" sz="2800" dirty="0" err="1">
                <a:latin typeface="Times New Roman" panose="02020603050405020304" pitchFamily="18" charset="0"/>
                <a:cs typeface="Times New Roman" panose="02020603050405020304" pitchFamily="18" charset="0"/>
              </a:rPr>
              <a:t>strA</a:t>
            </a:r>
            <a:r>
              <a:rPr lang="en-US"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=&gt; </a:t>
            </a:r>
            <a:r>
              <a:rPr lang="en-US" sz="2800" dirty="0" err="1">
                <a:latin typeface="Times New Roman" panose="02020603050405020304" pitchFamily="18" charset="0"/>
                <a:cs typeface="Times New Roman" panose="02020603050405020304" pitchFamily="18" charset="0"/>
              </a:rPr>
              <a:t>strA</a:t>
            </a:r>
            <a:r>
              <a:rPr lang="en-US" sz="2800" dirty="0">
                <a:latin typeface="Times New Roman" panose="02020603050405020304" pitchFamily="18" charset="0"/>
                <a:cs typeface="Times New Roman" panose="02020603050405020304" pitchFamily="18" charset="0"/>
              </a:rPr>
              <a:t> = null;</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Car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=&gt;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 null;</a:t>
            </a:r>
          </a:p>
        </p:txBody>
      </p:sp>
    </p:spTree>
    <p:extLst>
      <p:ext uri="{BB962C8B-B14F-4D97-AF65-F5344CB8AC3E}">
        <p14:creationId xmlns:p14="http://schemas.microsoft.com/office/powerpoint/2010/main" val="22205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600200" y="72303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672430" y="1897082"/>
            <a:ext cx="9071770" cy="3970318"/>
          </a:xfrm>
          <a:prstGeom prst="rect">
            <a:avLst/>
          </a:prstGeom>
          <a:noFill/>
        </p:spPr>
        <p:txBody>
          <a:bodyPr wrap="square" rtlCol="0">
            <a:spAutoFit/>
          </a:bodyPr>
          <a:lstStyle/>
          <a:p>
            <a:pPr marL="457200" indent="-457200">
              <a:buFont typeface="Wingdings" panose="05000000000000000000" pitchFamily="2" charset="2"/>
              <a:buChar char="Ø"/>
            </a:pPr>
            <a:r>
              <a:rPr lang="vi-VN" sz="2800" b="1" dirty="0">
                <a:latin typeface="+mj-lt"/>
              </a:rPr>
              <a:t>Các quy tắc tạo constructor trong </a:t>
            </a:r>
            <a:r>
              <a:rPr lang="en-US" sz="2800" b="1" dirty="0">
                <a:latin typeface="+mj-lt"/>
              </a:rPr>
              <a:t>J</a:t>
            </a:r>
            <a:r>
              <a:rPr lang="vi-VN" sz="2800" b="1" dirty="0">
                <a:latin typeface="+mj-lt"/>
              </a:rPr>
              <a:t>ava</a:t>
            </a:r>
            <a:r>
              <a:rPr lang="en-US" sz="2800" b="1" dirty="0">
                <a:latin typeface="+mj-lt"/>
              </a:rPr>
              <a:t>(2 </a:t>
            </a:r>
            <a:r>
              <a:rPr lang="en-US" sz="2800" b="1" dirty="0" err="1">
                <a:latin typeface="+mj-lt"/>
              </a:rPr>
              <a:t>Quy</a:t>
            </a:r>
            <a:r>
              <a:rPr lang="en-US" sz="2800" b="1" dirty="0">
                <a:latin typeface="+mj-lt"/>
              </a:rPr>
              <a:t> </a:t>
            </a:r>
            <a:r>
              <a:rPr lang="en-US" sz="2800" b="1" dirty="0" err="1">
                <a:latin typeface="+mj-lt"/>
              </a:rPr>
              <a:t>tắc</a:t>
            </a:r>
            <a:r>
              <a:rPr lang="en-US" sz="2800" b="1" dirty="0">
                <a:latin typeface="+mj-lt"/>
              </a:rPr>
              <a:t>):</a:t>
            </a:r>
          </a:p>
          <a:p>
            <a:pPr marL="514350" indent="-514350">
              <a:buFont typeface="+mj-lt"/>
              <a:buAutoNum type="arabicPeriod"/>
            </a:pPr>
            <a:r>
              <a:rPr lang="vi-VN" sz="2800" dirty="0">
                <a:latin typeface="+mj-lt"/>
              </a:rPr>
              <a:t>Tên constructor phải </a:t>
            </a:r>
            <a:r>
              <a:rPr lang="en-US" sz="2800" b="1" dirty="0" err="1">
                <a:latin typeface="Times New Roman" panose="02020603050405020304" pitchFamily="18" charset="0"/>
                <a:cs typeface="Times New Roman" panose="02020603050405020304" pitchFamily="18" charset="0"/>
              </a:rPr>
              <a:t>trùng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class</a:t>
            </a:r>
            <a:r>
              <a:rPr lang="vi-VN" sz="2800" b="1" dirty="0">
                <a:latin typeface="Times New Roman" panose="02020603050405020304" pitchFamily="18" charset="0"/>
                <a:cs typeface="Times New Roman" panose="02020603050405020304" pitchFamily="18" charset="0"/>
              </a:rPr>
              <a:t> </a:t>
            </a:r>
            <a:r>
              <a:rPr lang="vi-VN" sz="2800" b="1" dirty="0">
                <a:latin typeface="+mj-lt"/>
              </a:rPr>
              <a:t>chứa nó</a:t>
            </a:r>
            <a:r>
              <a:rPr lang="vi-VN" sz="2800" dirty="0">
                <a:latin typeface="+mj-lt"/>
              </a:rPr>
              <a:t>.</a:t>
            </a:r>
          </a:p>
          <a:p>
            <a:pPr marL="514350" indent="-514350">
              <a:buFont typeface="+mj-lt"/>
              <a:buAutoNum type="arabicPeriod"/>
            </a:pPr>
            <a:r>
              <a:rPr lang="vi-VN" sz="2800" dirty="0">
                <a:latin typeface="+mj-lt"/>
              </a:rPr>
              <a:t>Constructor không có kiểu</a:t>
            </a:r>
            <a:r>
              <a:rPr lang="en-US" sz="2800" dirty="0">
                <a:latin typeface="+mj-lt"/>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vi-VN" sz="2800" dirty="0">
                <a:latin typeface="Times New Roman" panose="02020603050405020304" pitchFamily="18" charset="0"/>
                <a:cs typeface="Times New Roman" panose="02020603050405020304" pitchFamily="18" charset="0"/>
              </a:rPr>
              <a:t> </a:t>
            </a:r>
            <a:r>
              <a:rPr lang="vi-VN" sz="2800" dirty="0">
                <a:latin typeface="+mj-lt"/>
              </a:rPr>
              <a:t>trả về tường minh</a:t>
            </a:r>
            <a:r>
              <a:rPr lang="vi-VN" sz="2800" dirty="0">
                <a:latin typeface="+mj-lt"/>
                <a:cs typeface="Times New Roman" panose="02020603050405020304" pitchFamily="18" charset="0"/>
              </a:rPr>
              <a:t>.</a:t>
            </a:r>
            <a:br>
              <a:rPr lang="en-US" sz="2800" dirty="0">
                <a:latin typeface="+mj-lt"/>
              </a:rPr>
            </a:br>
            <a:endParaRPr lang="vi-VN" sz="2800" dirty="0">
              <a:latin typeface="+mj-lt"/>
            </a:endParaRPr>
          </a:p>
          <a:p>
            <a:pPr marL="457200" indent="-457200">
              <a:buFont typeface="Wingdings" panose="05000000000000000000" pitchFamily="2" charset="2"/>
              <a:buChar char="Ø"/>
            </a:pPr>
            <a:r>
              <a:rPr lang="vi-VN" sz="2800" b="1" dirty="0">
                <a:latin typeface="+mj-lt"/>
              </a:rPr>
              <a:t>Các kiểu của </a:t>
            </a:r>
            <a:r>
              <a:rPr lang="en-US" sz="2800" b="1" dirty="0">
                <a:latin typeface="Times New Roman" panose="02020603050405020304" pitchFamily="18" charset="0"/>
                <a:cs typeface="Times New Roman" panose="02020603050405020304" pitchFamily="18" charset="0"/>
              </a:rPr>
              <a:t>J</a:t>
            </a:r>
            <a:r>
              <a:rPr lang="vi-VN" sz="2800" b="1" dirty="0">
                <a:latin typeface="+mj-lt"/>
              </a:rPr>
              <a:t>ava </a:t>
            </a:r>
            <a:r>
              <a:rPr lang="en-US" sz="2800" b="1" dirty="0">
                <a:latin typeface="+mj-lt"/>
              </a:rPr>
              <a:t>C</a:t>
            </a:r>
            <a:r>
              <a:rPr lang="vi-VN" sz="2800" b="1" dirty="0">
                <a:latin typeface="+mj-lt"/>
              </a:rPr>
              <a:t>onstructor</a:t>
            </a: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a:t>
            </a:r>
            <a:endParaRPr lang="vi-V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vi-VN" sz="2800" dirty="0">
                <a:latin typeface="+mj-lt"/>
              </a:rPr>
              <a:t>Constructor mặc định (không có tham số truyền vào)</a:t>
            </a:r>
          </a:p>
          <a:p>
            <a:pPr marL="514350" indent="-514350">
              <a:buFont typeface="+mj-lt"/>
              <a:buAutoNum type="arabicPeriod"/>
            </a:pPr>
            <a:r>
              <a:rPr lang="vi-VN" sz="2800" dirty="0">
                <a:latin typeface="+mj-lt"/>
              </a:rPr>
              <a:t>Constructor</a:t>
            </a:r>
            <a:r>
              <a:rPr lang="en-US" sz="2800" dirty="0">
                <a:latin typeface="+mj-lt"/>
              </a:rPr>
              <a:t> </a:t>
            </a:r>
            <a:r>
              <a:rPr lang="en-US" sz="2800" dirty="0" err="1">
                <a:latin typeface="Times New Roman" panose="02020603050405020304" pitchFamily="18" charset="0"/>
                <a:cs typeface="Times New Roman" panose="02020603050405020304" pitchFamily="18" charset="0"/>
              </a:rPr>
              <a:t>có</a:t>
            </a:r>
            <a:r>
              <a:rPr lang="vi-VN" sz="2800" dirty="0">
                <a:latin typeface="+mj-lt"/>
              </a:rPr>
              <a:t> tham số</a:t>
            </a:r>
            <a:endParaRPr lang="en-US" sz="2800" dirty="0">
              <a:latin typeface="+mj-lt"/>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Constructor Overloading(</a:t>
            </a: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755775" y="5564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908175" y="7088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760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295400" y="1291758"/>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367630" y="1973282"/>
            <a:ext cx="9071770" cy="3970318"/>
          </a:xfrm>
          <a:prstGeom prst="rect">
            <a:avLst/>
          </a:prstGeom>
          <a:noFill/>
        </p:spPr>
        <p:txBody>
          <a:bodyPr wrap="square" rtlCol="0">
            <a:spAutoFit/>
          </a:bodyPr>
          <a:lstStyle/>
          <a:p>
            <a:pPr marL="514350" indent="-514350">
              <a:buFont typeface="+mj-lt"/>
              <a:buAutoNum type="arabicPeriod"/>
            </a:pPr>
            <a:r>
              <a:rPr lang="vi-VN" sz="2800" b="1" dirty="0">
                <a:latin typeface="+mj-lt"/>
              </a:rPr>
              <a:t>Constructor mặc định (không có tham số truyền vào)</a:t>
            </a:r>
            <a:r>
              <a:rPr lang="en-US" sz="2800" b="1" dirty="0">
                <a:latin typeface="+mj-lt"/>
              </a:rPr>
              <a:t>:</a:t>
            </a:r>
            <a:br>
              <a:rPr lang="en-US" sz="2800" b="1" dirty="0">
                <a:latin typeface="+mj-lt"/>
              </a:rPr>
            </a:br>
            <a:endParaRPr lang="en-US" sz="2800" b="1" dirty="0">
              <a:latin typeface="+mj-lt"/>
            </a:endParaRPr>
          </a:p>
          <a:p>
            <a:pPr marL="457200" indent="-457200">
              <a:buFont typeface="Wingdings" panose="05000000000000000000" pitchFamily="2" charset="2"/>
              <a:buChar char="ü"/>
            </a:pPr>
            <a:r>
              <a:rPr lang="vi-VN" sz="2800" dirty="0">
                <a:latin typeface="+mj-lt"/>
              </a:rPr>
              <a:t>Một constructor mà không có tham số được gọi là constructor mặc định.</a:t>
            </a:r>
            <a:endParaRPr lang="en-US" sz="2800" dirty="0">
              <a:latin typeface="+mj-lt"/>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kì</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=&gt;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ngầm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class.</a:t>
            </a: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1 constructor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muốn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a:t>
            </a:r>
            <a:endParaRPr lang="en-US" sz="2800" dirty="0">
              <a:latin typeface="+mj-lt"/>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450975" y="112520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603375" y="127760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71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86733"/>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768257"/>
            <a:ext cx="9071770" cy="3108543"/>
          </a:xfrm>
          <a:prstGeom prst="rect">
            <a:avLst/>
          </a:prstGeom>
          <a:noFill/>
        </p:spPr>
        <p:txBody>
          <a:bodyPr wrap="square" rtlCol="0">
            <a:spAutoFit/>
          </a:bodyPr>
          <a:lstStyle/>
          <a:p>
            <a:pPr marL="514350" indent="-514350">
              <a:buFont typeface="+mj-lt"/>
              <a:buAutoNum type="arabicPeriod"/>
            </a:pPr>
            <a:r>
              <a:rPr lang="vi-VN" sz="2800" b="1" dirty="0">
                <a:latin typeface="+mj-lt"/>
              </a:rPr>
              <a:t>Constructor mặc định (không có tham số truyền vào)</a:t>
            </a:r>
            <a:r>
              <a:rPr lang="en-US" sz="2800" b="1" dirty="0">
                <a:latin typeface="+mj-lt"/>
              </a:rPr>
              <a:t>:</a:t>
            </a:r>
          </a:p>
          <a:p>
            <a:endParaRPr lang="en-US" sz="2800" dirty="0" err="1">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Cú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a:t>
            </a:r>
          </a:p>
          <a:p>
            <a:pPr algn="ctr"/>
            <a:r>
              <a:rPr lang="en-US" sz="2800" dirty="0">
                <a:solidFill>
                  <a:srgbClr val="C00000"/>
                </a:solidFill>
                <a:cs typeface="Times New Roman" panose="02020603050405020304" pitchFamily="18" charset="0"/>
              </a:rPr>
              <a:t>public</a:t>
            </a:r>
            <a:r>
              <a:rPr lang="en-US" sz="2800" dirty="0">
                <a:cs typeface="Times New Roman" panose="02020603050405020304" pitchFamily="18" charset="0"/>
              </a:rPr>
              <a:t> </a:t>
            </a:r>
            <a:r>
              <a:rPr lang="en-US" sz="2800" dirty="0" err="1">
                <a:cs typeface="Times New Roman" panose="02020603050405020304" pitchFamily="18" charset="0"/>
              </a:rPr>
              <a:t>TenClass</a:t>
            </a:r>
            <a:r>
              <a:rPr lang="en-US" sz="2800" dirty="0">
                <a:cs typeface="Times New Roman" panose="02020603050405020304" pitchFamily="18" charset="0"/>
              </a:rPr>
              <a:t>(){	}</a:t>
            </a:r>
            <a:endParaRPr lang="en-US" sz="2800" dirty="0">
              <a:latin typeface="+mj-lt"/>
              <a:cs typeface="Times New Roman" panose="02020603050405020304" pitchFamily="18" charset="0"/>
            </a:endParaRPr>
          </a:p>
          <a:p>
            <a:pPr marL="457200" indent="-457200">
              <a:buFont typeface="Wingdings" panose="05000000000000000000" pitchFamily="2" charset="2"/>
              <a:buChar char="ü"/>
            </a:pPr>
            <a:r>
              <a:rPr lang="vi-VN" sz="2800" dirty="0">
                <a:latin typeface="+mj-lt"/>
              </a:rPr>
              <a:t>Constructor mặc định cung cấp các giá trị mặc định</a:t>
            </a:r>
            <a:r>
              <a:rPr lang="en-US" sz="2800" dirty="0">
                <a:latin typeface="+mj-lt"/>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vi-VN" sz="2800" dirty="0">
                <a:latin typeface="+mj-lt"/>
              </a:rPr>
              <a:t> như 0, null, (tùy thuộc vào kiểu dữ liệu) ... tới đối tượng được khởi tạo.</a:t>
            </a:r>
            <a:endParaRPr lang="en-US" sz="2800" dirty="0">
              <a:latin typeface="+mj-lt"/>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222375" y="9201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10725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41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990600" y="128902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062830" y="1970544"/>
            <a:ext cx="9071770"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Constructor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truyền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vào</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vi-VN" sz="2800" dirty="0">
                <a:latin typeface="+mj-lt"/>
              </a:rPr>
              <a:t>Một constructor có tham số truyền vào được gọi là constructor tham số.</a:t>
            </a:r>
          </a:p>
          <a:p>
            <a:pPr marL="457200" indent="-457200">
              <a:buFont typeface="Wingdings" panose="05000000000000000000" pitchFamily="2" charset="2"/>
              <a:buChar char="ü"/>
            </a:pPr>
            <a:r>
              <a:rPr lang="vi-VN" sz="2800" dirty="0">
                <a:latin typeface="+mj-lt"/>
              </a:rPr>
              <a:t>Constructor tham số được sử dụng để cung cấp các giá trị </a:t>
            </a:r>
            <a:r>
              <a:rPr lang="en-US" sz="2800" dirty="0">
                <a:latin typeface="Times New Roman" panose="02020603050405020304" pitchFamily="18" charset="0"/>
                <a:cs typeface="Times New Roman" panose="02020603050405020304" pitchFamily="18" charset="0"/>
              </a:rPr>
              <a:t>ban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vi-VN" sz="2800" dirty="0">
                <a:latin typeface="+mj-lt"/>
              </a:rPr>
              <a:t>cho các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mj-lt"/>
              </a:rPr>
              <a:t> </a:t>
            </a:r>
            <a:r>
              <a:rPr lang="vi-VN" sz="2800" dirty="0">
                <a:latin typeface="+mj-lt"/>
              </a:rPr>
              <a:t>đối tượng khác nhau.</a:t>
            </a:r>
          </a:p>
        </p:txBody>
      </p:sp>
      <p:sp>
        <p:nvSpPr>
          <p:cNvPr id="18" name="AutoShape 6" descr="các kiểu constructor trong java"/>
          <p:cNvSpPr>
            <a:spLocks noChangeAspect="1" noChangeArrowheads="1"/>
          </p:cNvSpPr>
          <p:nvPr/>
        </p:nvSpPr>
        <p:spPr bwMode="auto">
          <a:xfrm>
            <a:off x="1146175" y="112246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298575" y="127486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2320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28" name="Google Shape;328;p11"/>
          <p:cNvGrpSpPr/>
          <p:nvPr/>
        </p:nvGrpSpPr>
        <p:grpSpPr>
          <a:xfrm>
            <a:off x="1565651" y="2074336"/>
            <a:ext cx="8967831" cy="4148361"/>
            <a:chOff x="982640" y="1286614"/>
            <a:chExt cx="10081119" cy="5023499"/>
          </a:xfrm>
        </p:grpSpPr>
        <p:sp>
          <p:nvSpPr>
            <p:cNvPr id="329" name="Google Shape;329;p11"/>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0" name="Google Shape;330;p11"/>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331" name="Google Shape;331;p11"/>
            <p:cNvGrpSpPr/>
            <p:nvPr/>
          </p:nvGrpSpPr>
          <p:grpSpPr>
            <a:xfrm>
              <a:off x="982640" y="1596963"/>
              <a:ext cx="751226" cy="4402810"/>
              <a:chOff x="982640" y="1596963"/>
              <a:chExt cx="751226" cy="4402810"/>
            </a:xfrm>
          </p:grpSpPr>
          <p:grpSp>
            <p:nvGrpSpPr>
              <p:cNvPr id="332" name="Google Shape;332;p11"/>
              <p:cNvGrpSpPr/>
              <p:nvPr/>
            </p:nvGrpSpPr>
            <p:grpSpPr>
              <a:xfrm rot="-5400000">
                <a:off x="-615716" y="3650191"/>
                <a:ext cx="4402810" cy="296354"/>
                <a:chOff x="2149635" y="1165383"/>
                <a:chExt cx="3485831" cy="234634"/>
              </a:xfrm>
            </p:grpSpPr>
            <p:grpSp>
              <p:nvGrpSpPr>
                <p:cNvPr id="333" name="Google Shape;333;p11"/>
                <p:cNvGrpSpPr/>
                <p:nvPr/>
              </p:nvGrpSpPr>
              <p:grpSpPr>
                <a:xfrm>
                  <a:off x="2149635" y="1165385"/>
                  <a:ext cx="234632" cy="234632"/>
                  <a:chOff x="2483014" y="1114427"/>
                  <a:chExt cx="209550" cy="209550"/>
                </a:xfrm>
              </p:grpSpPr>
              <p:sp>
                <p:nvSpPr>
                  <p:cNvPr id="334" name="Google Shape;334;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5" name="Google Shape;335;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6" name="Google Shape;336;p11"/>
                <p:cNvGrpSpPr/>
                <p:nvPr/>
              </p:nvGrpSpPr>
              <p:grpSpPr>
                <a:xfrm>
                  <a:off x="2510880" y="1165385"/>
                  <a:ext cx="234632" cy="234632"/>
                  <a:chOff x="2483014" y="1114427"/>
                  <a:chExt cx="209550" cy="209550"/>
                </a:xfrm>
              </p:grpSpPr>
              <p:sp>
                <p:nvSpPr>
                  <p:cNvPr id="337" name="Google Shape;337;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8" name="Google Shape;338;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9" name="Google Shape;339;p11"/>
                <p:cNvGrpSpPr/>
                <p:nvPr/>
              </p:nvGrpSpPr>
              <p:grpSpPr>
                <a:xfrm>
                  <a:off x="2872124" y="1165385"/>
                  <a:ext cx="234632" cy="234632"/>
                  <a:chOff x="2483014" y="1114427"/>
                  <a:chExt cx="209550" cy="209550"/>
                </a:xfrm>
              </p:grpSpPr>
              <p:sp>
                <p:nvSpPr>
                  <p:cNvPr id="340" name="Google Shape;340;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1" name="Google Shape;341;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2" name="Google Shape;342;p11"/>
                <p:cNvGrpSpPr/>
                <p:nvPr/>
              </p:nvGrpSpPr>
              <p:grpSpPr>
                <a:xfrm>
                  <a:off x="3233369" y="1165385"/>
                  <a:ext cx="234632" cy="234632"/>
                  <a:chOff x="2483014" y="1114427"/>
                  <a:chExt cx="209550" cy="209550"/>
                </a:xfrm>
              </p:grpSpPr>
              <p:sp>
                <p:nvSpPr>
                  <p:cNvPr id="343" name="Google Shape;343;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4" name="Google Shape;344;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5" name="Google Shape;345;p11"/>
                <p:cNvGrpSpPr/>
                <p:nvPr/>
              </p:nvGrpSpPr>
              <p:grpSpPr>
                <a:xfrm>
                  <a:off x="3594615" y="1165383"/>
                  <a:ext cx="234632" cy="234632"/>
                  <a:chOff x="2483014" y="1114427"/>
                  <a:chExt cx="209550" cy="209550"/>
                </a:xfrm>
              </p:grpSpPr>
              <p:sp>
                <p:nvSpPr>
                  <p:cNvPr id="346" name="Google Shape;346;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7" name="Google Shape;347;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8" name="Google Shape;348;p11"/>
                <p:cNvGrpSpPr/>
                <p:nvPr/>
              </p:nvGrpSpPr>
              <p:grpSpPr>
                <a:xfrm>
                  <a:off x="3955858" y="1165384"/>
                  <a:ext cx="234632" cy="234632"/>
                  <a:chOff x="2483014" y="1114427"/>
                  <a:chExt cx="209550" cy="209550"/>
                </a:xfrm>
              </p:grpSpPr>
              <p:sp>
                <p:nvSpPr>
                  <p:cNvPr id="349" name="Google Shape;349;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0" name="Google Shape;350;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1" name="Google Shape;351;p11"/>
                <p:cNvGrpSpPr/>
                <p:nvPr/>
              </p:nvGrpSpPr>
              <p:grpSpPr>
                <a:xfrm>
                  <a:off x="4317103" y="1165384"/>
                  <a:ext cx="234632" cy="234632"/>
                  <a:chOff x="2483014" y="1114427"/>
                  <a:chExt cx="209550" cy="209550"/>
                </a:xfrm>
              </p:grpSpPr>
              <p:sp>
                <p:nvSpPr>
                  <p:cNvPr id="352" name="Google Shape;352;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3" name="Google Shape;353;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4" name="Google Shape;354;p11"/>
                <p:cNvGrpSpPr/>
                <p:nvPr/>
              </p:nvGrpSpPr>
              <p:grpSpPr>
                <a:xfrm>
                  <a:off x="4678347" y="1165384"/>
                  <a:ext cx="234632" cy="234632"/>
                  <a:chOff x="2483014" y="1114427"/>
                  <a:chExt cx="209550" cy="209550"/>
                </a:xfrm>
              </p:grpSpPr>
              <p:sp>
                <p:nvSpPr>
                  <p:cNvPr id="355" name="Google Shape;355;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6" name="Google Shape;356;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7" name="Google Shape;357;p11"/>
                <p:cNvGrpSpPr/>
                <p:nvPr/>
              </p:nvGrpSpPr>
              <p:grpSpPr>
                <a:xfrm>
                  <a:off x="5039590" y="1165384"/>
                  <a:ext cx="234632" cy="234632"/>
                  <a:chOff x="2483014" y="1114427"/>
                  <a:chExt cx="209550" cy="209550"/>
                </a:xfrm>
              </p:grpSpPr>
              <p:sp>
                <p:nvSpPr>
                  <p:cNvPr id="358" name="Google Shape;358;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9" name="Google Shape;359;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0" name="Google Shape;360;p11"/>
                <p:cNvGrpSpPr/>
                <p:nvPr/>
              </p:nvGrpSpPr>
              <p:grpSpPr>
                <a:xfrm>
                  <a:off x="5400834" y="1165384"/>
                  <a:ext cx="234632" cy="234632"/>
                  <a:chOff x="2483014" y="1114427"/>
                  <a:chExt cx="209550" cy="209550"/>
                </a:xfrm>
              </p:grpSpPr>
              <p:sp>
                <p:nvSpPr>
                  <p:cNvPr id="361" name="Google Shape;361;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2" name="Google Shape;362;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363" name="Google Shape;363;p11"/>
              <p:cNvGrpSpPr/>
              <p:nvPr/>
            </p:nvGrpSpPr>
            <p:grpSpPr>
              <a:xfrm rot="-5400000">
                <a:off x="1229146" y="5557333"/>
                <a:ext cx="119575" cy="612586"/>
                <a:chOff x="2244455" y="772894"/>
                <a:chExt cx="94658" cy="485003"/>
              </a:xfrm>
            </p:grpSpPr>
            <p:sp>
              <p:nvSpPr>
                <p:cNvPr id="364" name="Google Shape;364;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5" name="Google Shape;365;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6" name="Google Shape;366;p11"/>
              <p:cNvGrpSpPr/>
              <p:nvPr/>
            </p:nvGrpSpPr>
            <p:grpSpPr>
              <a:xfrm rot="-5400000">
                <a:off x="1229146" y="5099277"/>
                <a:ext cx="119575" cy="612586"/>
                <a:chOff x="2244455" y="772894"/>
                <a:chExt cx="94658" cy="485003"/>
              </a:xfrm>
            </p:grpSpPr>
            <p:sp>
              <p:nvSpPr>
                <p:cNvPr id="367" name="Google Shape;367;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8" name="Google Shape;368;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9" name="Google Shape;369;p11"/>
              <p:cNvGrpSpPr/>
              <p:nvPr/>
            </p:nvGrpSpPr>
            <p:grpSpPr>
              <a:xfrm rot="-5400000">
                <a:off x="1229146" y="4641222"/>
                <a:ext cx="119575" cy="612586"/>
                <a:chOff x="2244455" y="772894"/>
                <a:chExt cx="94658" cy="485003"/>
              </a:xfrm>
            </p:grpSpPr>
            <p:sp>
              <p:nvSpPr>
                <p:cNvPr id="370" name="Google Shape;370;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1" name="Google Shape;371;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2" name="Google Shape;372;p11"/>
              <p:cNvGrpSpPr/>
              <p:nvPr/>
            </p:nvGrpSpPr>
            <p:grpSpPr>
              <a:xfrm rot="-5400000">
                <a:off x="1229146" y="4183167"/>
                <a:ext cx="119575" cy="612586"/>
                <a:chOff x="2244455" y="772894"/>
                <a:chExt cx="94658" cy="485003"/>
              </a:xfrm>
            </p:grpSpPr>
            <p:sp>
              <p:nvSpPr>
                <p:cNvPr id="373" name="Google Shape;373;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4" name="Google Shape;374;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5" name="Google Shape;375;p11"/>
              <p:cNvGrpSpPr/>
              <p:nvPr/>
            </p:nvGrpSpPr>
            <p:grpSpPr>
              <a:xfrm rot="-5400000">
                <a:off x="1229146" y="3725113"/>
                <a:ext cx="119575" cy="612586"/>
                <a:chOff x="2244455" y="772894"/>
                <a:chExt cx="94658" cy="485003"/>
              </a:xfrm>
            </p:grpSpPr>
            <p:sp>
              <p:nvSpPr>
                <p:cNvPr id="376" name="Google Shape;376;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7" name="Google Shape;377;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8" name="Google Shape;378;p11"/>
              <p:cNvGrpSpPr/>
              <p:nvPr/>
            </p:nvGrpSpPr>
            <p:grpSpPr>
              <a:xfrm rot="-5400000">
                <a:off x="1229146" y="3267055"/>
                <a:ext cx="119575" cy="612586"/>
                <a:chOff x="2244455" y="772894"/>
                <a:chExt cx="94658" cy="485003"/>
              </a:xfrm>
            </p:grpSpPr>
            <p:sp>
              <p:nvSpPr>
                <p:cNvPr id="379" name="Google Shape;379;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0" name="Google Shape;380;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1" name="Google Shape;381;p11"/>
              <p:cNvGrpSpPr/>
              <p:nvPr/>
            </p:nvGrpSpPr>
            <p:grpSpPr>
              <a:xfrm rot="-5400000">
                <a:off x="1229145" y="2808999"/>
                <a:ext cx="119575" cy="612586"/>
                <a:chOff x="2244455" y="772894"/>
                <a:chExt cx="94658" cy="485003"/>
              </a:xfrm>
            </p:grpSpPr>
            <p:sp>
              <p:nvSpPr>
                <p:cNvPr id="382" name="Google Shape;382;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3" name="Google Shape;383;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4" name="Google Shape;384;p11"/>
              <p:cNvGrpSpPr/>
              <p:nvPr/>
            </p:nvGrpSpPr>
            <p:grpSpPr>
              <a:xfrm rot="-5400000">
                <a:off x="1229146" y="2350946"/>
                <a:ext cx="119575" cy="612586"/>
                <a:chOff x="2244455" y="772894"/>
                <a:chExt cx="94658" cy="485003"/>
              </a:xfrm>
            </p:grpSpPr>
            <p:sp>
              <p:nvSpPr>
                <p:cNvPr id="385" name="Google Shape;385;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6" name="Google Shape;386;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7" name="Google Shape;387;p11"/>
              <p:cNvGrpSpPr/>
              <p:nvPr/>
            </p:nvGrpSpPr>
            <p:grpSpPr>
              <a:xfrm rot="-5400000">
                <a:off x="1229146" y="1892893"/>
                <a:ext cx="119575" cy="612586"/>
                <a:chOff x="2244455" y="772894"/>
                <a:chExt cx="94658" cy="485003"/>
              </a:xfrm>
            </p:grpSpPr>
            <p:sp>
              <p:nvSpPr>
                <p:cNvPr id="388" name="Google Shape;388;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9" name="Google Shape;389;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90" name="Google Shape;390;p11"/>
              <p:cNvGrpSpPr/>
              <p:nvPr/>
            </p:nvGrpSpPr>
            <p:grpSpPr>
              <a:xfrm rot="-5400000">
                <a:off x="1229146" y="1434840"/>
                <a:ext cx="119575" cy="612586"/>
                <a:chOff x="2244455" y="772894"/>
                <a:chExt cx="94658" cy="485003"/>
              </a:xfrm>
            </p:grpSpPr>
            <p:sp>
              <p:nvSpPr>
                <p:cNvPr id="391" name="Google Shape;391;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2" name="Google Shape;392;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393" name="Google Shape;393;p11"/>
          <p:cNvSpPr txBox="1"/>
          <p:nvPr/>
        </p:nvSpPr>
        <p:spPr>
          <a:xfrm>
            <a:off x="2217661" y="2290906"/>
            <a:ext cx="8450339" cy="3453213"/>
          </a:xfrm>
          <a:prstGeom prst="rect">
            <a:avLst/>
          </a:prstGeom>
          <a:noFill/>
          <a:ln>
            <a:noFill/>
          </a:ln>
        </p:spPr>
        <p:txBody>
          <a:bodyPr spcFirstLastPara="1" wrap="square" lIns="91425" tIns="45700" rIns="91425" bIns="45700" anchor="t" anchorCtr="0">
            <a:spAutoFit/>
          </a:bodyPr>
          <a:lstStyle/>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Map:</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HashMap</a:t>
            </a: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LinkedHashMap</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r>
              <a:rPr lang="en-US" sz="2800" dirty="0" err="1">
                <a:solidFill>
                  <a:schemeClr val="dk1"/>
                </a:solidFill>
                <a:latin typeface="Times New Roman"/>
                <a:ea typeface="Times New Roman"/>
                <a:cs typeface="Times New Roman"/>
                <a:sym typeface="Times New Roman"/>
              </a:rPr>
              <a:t>TreeMap</a:t>
            </a:r>
            <a:endParaRPr lang="en-US" sz="2800" dirty="0">
              <a:solidFill>
                <a:schemeClr val="dk1"/>
              </a:solidFill>
              <a:latin typeface="Times New Roman"/>
              <a:ea typeface="Times New Roman"/>
              <a:cs typeface="Times New Roman"/>
              <a:sym typeface="Times New Roman"/>
            </a:endParaRPr>
          </a:p>
          <a:p>
            <a:pPr marR="0" lvl="0" algn="l" rtl="0">
              <a:lnSpc>
                <a:spcPct val="130000"/>
              </a:lnSpc>
              <a:spcBef>
                <a:spcPts val="0"/>
              </a:spcBef>
              <a:spcAft>
                <a:spcPts val="0"/>
              </a:spcAft>
              <a:buClr>
                <a:schemeClr val="dk1"/>
              </a:buClr>
              <a:buSzPts val="2800"/>
            </a:pPr>
            <a:r>
              <a:rPr lang="en-US" sz="2800" dirty="0">
                <a:solidFill>
                  <a:schemeClr val="dk1"/>
                </a:solidFill>
                <a:latin typeface="Times New Roman"/>
                <a:ea typeface="Times New Roman"/>
                <a:cs typeface="Times New Roman"/>
                <a:sym typeface="Times New Roman"/>
              </a:rPr>
              <a:t>	- …</a:t>
            </a: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grpSp>
        <p:nvGrpSpPr>
          <p:cNvPr id="2" name="Google Shape;294;p10">
            <a:extLst>
              <a:ext uri="{FF2B5EF4-FFF2-40B4-BE49-F238E27FC236}">
                <a16:creationId xmlns:a16="http://schemas.microsoft.com/office/drawing/2014/main" id="{1C50ACB7-C063-2EA4-E935-68D8BB27A5E1}"/>
              </a:ext>
            </a:extLst>
          </p:cNvPr>
          <p:cNvGrpSpPr/>
          <p:nvPr/>
        </p:nvGrpSpPr>
        <p:grpSpPr>
          <a:xfrm>
            <a:off x="1090974" y="933238"/>
            <a:ext cx="8662626" cy="1007332"/>
            <a:chOff x="3129129" y="1121776"/>
            <a:chExt cx="5933741" cy="1171624"/>
          </a:xfrm>
        </p:grpSpPr>
        <p:sp>
          <p:nvSpPr>
            <p:cNvPr id="3" name="Google Shape;295;p10">
              <a:extLst>
                <a:ext uri="{FF2B5EF4-FFF2-40B4-BE49-F238E27FC236}">
                  <a16:creationId xmlns:a16="http://schemas.microsoft.com/office/drawing/2014/main" id="{EF5ABEA5-67E6-201A-81D0-69BEB270E7CC}"/>
                </a:ext>
              </a:extLst>
            </p:cNvPr>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 name="Google Shape;296;p10">
              <a:extLst>
                <a:ext uri="{FF2B5EF4-FFF2-40B4-BE49-F238E27FC236}">
                  <a16:creationId xmlns:a16="http://schemas.microsoft.com/office/drawing/2014/main" id="{B1DC51E8-2651-7904-A838-79940BB4654D}"/>
                </a:ext>
              </a:extLst>
            </p:cNvPr>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 name="Google Shape;297;p10">
            <a:extLst>
              <a:ext uri="{FF2B5EF4-FFF2-40B4-BE49-F238E27FC236}">
                <a16:creationId xmlns:a16="http://schemas.microsoft.com/office/drawing/2014/main" id="{74739625-EF74-759A-20EE-EECFC988A300}"/>
              </a:ext>
            </a:extLst>
          </p:cNvPr>
          <p:cNvGrpSpPr/>
          <p:nvPr/>
        </p:nvGrpSpPr>
        <p:grpSpPr>
          <a:xfrm>
            <a:off x="1218226" y="894454"/>
            <a:ext cx="1573057" cy="1573057"/>
            <a:chOff x="3020983" y="881796"/>
            <a:chExt cx="2097410" cy="2097410"/>
          </a:xfrm>
        </p:grpSpPr>
        <p:grpSp>
          <p:nvGrpSpPr>
            <p:cNvPr id="6" name="Google Shape;298;p10">
              <a:extLst>
                <a:ext uri="{FF2B5EF4-FFF2-40B4-BE49-F238E27FC236}">
                  <a16:creationId xmlns:a16="http://schemas.microsoft.com/office/drawing/2014/main" id="{A4D98DE9-1509-1B9D-1320-8B8DBA5D89DA}"/>
                </a:ext>
              </a:extLst>
            </p:cNvPr>
            <p:cNvGrpSpPr/>
            <p:nvPr/>
          </p:nvGrpSpPr>
          <p:grpSpPr>
            <a:xfrm>
              <a:off x="3020983" y="881796"/>
              <a:ext cx="2097410" cy="2097410"/>
              <a:chOff x="3099689" y="1098878"/>
              <a:chExt cx="1995612" cy="1995615"/>
            </a:xfrm>
          </p:grpSpPr>
          <p:grpSp>
            <p:nvGrpSpPr>
              <p:cNvPr id="8" name="Google Shape;299;p10">
                <a:extLst>
                  <a:ext uri="{FF2B5EF4-FFF2-40B4-BE49-F238E27FC236}">
                    <a16:creationId xmlns:a16="http://schemas.microsoft.com/office/drawing/2014/main" id="{366DE47E-347F-E1F7-12D7-366D06BCA3B2}"/>
                  </a:ext>
                </a:extLst>
              </p:cNvPr>
              <p:cNvGrpSpPr/>
              <p:nvPr/>
            </p:nvGrpSpPr>
            <p:grpSpPr>
              <a:xfrm>
                <a:off x="3099689" y="1098878"/>
                <a:ext cx="1995612" cy="1995615"/>
                <a:chOff x="6804316" y="2574806"/>
                <a:chExt cx="3585705" cy="3585705"/>
              </a:xfrm>
            </p:grpSpPr>
            <p:sp>
              <p:nvSpPr>
                <p:cNvPr id="10" name="Google Shape;300;p10">
                  <a:extLst>
                    <a:ext uri="{FF2B5EF4-FFF2-40B4-BE49-F238E27FC236}">
                      <a16:creationId xmlns:a16="http://schemas.microsoft.com/office/drawing/2014/main" id="{F75B29B1-23EB-E1BC-37CA-A9BE5295F84A}"/>
                    </a:ext>
                  </a:extLst>
                </p:cNvPr>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1" name="Google Shape;301;p10">
                  <a:extLst>
                    <a:ext uri="{FF2B5EF4-FFF2-40B4-BE49-F238E27FC236}">
                      <a16:creationId xmlns:a16="http://schemas.microsoft.com/office/drawing/2014/main" id="{58AE1945-29D7-ECC5-E15C-EB6131ED43BE}"/>
                    </a:ext>
                  </a:extLst>
                </p:cNvPr>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12" name="Google Shape;302;p10">
                  <a:extLst>
                    <a:ext uri="{FF2B5EF4-FFF2-40B4-BE49-F238E27FC236}">
                      <a16:creationId xmlns:a16="http://schemas.microsoft.com/office/drawing/2014/main" id="{5546BFD7-B17A-20D4-05BF-82FD037FDCC6}"/>
                    </a:ext>
                  </a:extLst>
                </p:cNvPr>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9" name="Google Shape;303;p10">
                <a:extLst>
                  <a:ext uri="{FF2B5EF4-FFF2-40B4-BE49-F238E27FC236}">
                    <a16:creationId xmlns:a16="http://schemas.microsoft.com/office/drawing/2014/main" id="{488D2429-F04C-06A1-FE76-0CDB3D302F0F}"/>
                  </a:ext>
                </a:extLst>
              </p:cNvPr>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7" name="Google Shape;304;p10">
              <a:extLst>
                <a:ext uri="{FF2B5EF4-FFF2-40B4-BE49-F238E27FC236}">
                  <a16:creationId xmlns:a16="http://schemas.microsoft.com/office/drawing/2014/main" id="{B2BFF69A-0F22-744C-CDC4-18ED19D609FD}"/>
                </a:ext>
              </a:extLst>
            </p:cNvPr>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FFB850"/>
                  </a:solidFill>
                  <a:latin typeface="Impact"/>
                  <a:ea typeface="Impact"/>
                  <a:cs typeface="Impact"/>
                  <a:sym typeface="Impact"/>
                </a:rPr>
                <a:t>01</a:t>
              </a:r>
              <a:endParaRPr sz="2400" dirty="0">
                <a:solidFill>
                  <a:srgbClr val="FFB850"/>
                </a:solidFill>
                <a:latin typeface="Impact"/>
                <a:ea typeface="Impact"/>
                <a:cs typeface="Impact"/>
                <a:sym typeface="Impact"/>
              </a:endParaRPr>
            </a:p>
          </p:txBody>
        </p:sp>
      </p:grpSp>
      <p:sp>
        <p:nvSpPr>
          <p:cNvPr id="13" name="Google Shape;305;p10">
            <a:extLst>
              <a:ext uri="{FF2B5EF4-FFF2-40B4-BE49-F238E27FC236}">
                <a16:creationId xmlns:a16="http://schemas.microsoft.com/office/drawing/2014/main" id="{BD5392C1-B9DF-765F-5BCF-6A53A610E0E7}"/>
              </a:ext>
            </a:extLst>
          </p:cNvPr>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Times New Roman"/>
                <a:ea typeface="Times New Roman"/>
                <a:cs typeface="Times New Roman"/>
                <a:sym typeface="Times New Roman"/>
              </a:rPr>
              <a:t>Collection Framework</a:t>
            </a:r>
            <a:endParaRPr sz="2800" b="1"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4759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500"/>
                                        <p:tgtEl>
                                          <p:spTgt spid="393"/>
                                        </p:tgtEl>
                                      </p:cBhvr>
                                    </p:animEffect>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401205"/>
          </a:xfrm>
          <a:prstGeom prst="rect">
            <a:avLst/>
          </a:prstGeom>
          <a:noFill/>
        </p:spPr>
        <p:txBody>
          <a:bodyPr wrap="square" rtlCol="0">
            <a:spAutoFit/>
          </a:bodyPr>
          <a:lstStyle/>
          <a:p>
            <a:pPr marL="514350" indent="-514350">
              <a:buAutoNum type="arabicPeriod" startAt="3"/>
            </a:pPr>
            <a:r>
              <a:rPr lang="en-US" sz="2800" b="1" dirty="0">
                <a:latin typeface="Times New Roman" panose="02020603050405020304" pitchFamily="18" charset="0"/>
                <a:cs typeface="Times New Roman" panose="02020603050405020304" pitchFamily="18" charset="0"/>
              </a:rPr>
              <a:t>Constructor Overloading (</a:t>
            </a:r>
            <a:r>
              <a:rPr lang="en-US" sz="2800" b="1" dirty="0" err="1">
                <a:latin typeface="Times New Roman" panose="02020603050405020304" pitchFamily="18" charset="0"/>
                <a:cs typeface="Times New Roman" panose="02020603050405020304" pitchFamily="18" charset="0"/>
              </a:rPr>
              <a:t>Ghi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đè</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Nhiều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800" dirty="0">
                <a:latin typeface="+mj-lt"/>
              </a:rPr>
              <a:t>Overloading</a:t>
            </a:r>
            <a:r>
              <a:rPr lang="en-US" sz="2800"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Tính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dirty="0">
                <a:latin typeface="+mj-lt"/>
              </a:rPr>
              <a:t>)</a:t>
            </a:r>
            <a:r>
              <a:rPr lang="vi-VN" sz="2800" dirty="0">
                <a:latin typeface="+mj-lt"/>
              </a:rPr>
              <a:t> là một kỹ thuật trong Java. </a:t>
            </a:r>
            <a:r>
              <a:rPr lang="en-US" sz="2800" dirty="0">
                <a:latin typeface="Times New Roman" panose="02020603050405020304" pitchFamily="18" charset="0"/>
                <a:cs typeface="Times New Roman" panose="02020603050405020304" pitchFamily="18" charset="0"/>
              </a:rPr>
              <a:t>Cho </a:t>
            </a:r>
            <a:r>
              <a:rPr lang="en-US" sz="2800" dirty="0" err="1">
                <a:latin typeface="Times New Roman" panose="02020603050405020304" pitchFamily="18" charset="0"/>
                <a:cs typeface="Times New Roman" panose="02020603050405020304" pitchFamily="18" charset="0"/>
              </a:rPr>
              <a:t>phép</a:t>
            </a:r>
            <a:r>
              <a:rPr lang="vi-VN" sz="2800" dirty="0">
                <a:latin typeface="+mj-lt"/>
              </a:rPr>
              <a:t> thể tạo nhiều constructor trong cùng một lớp với danh sách tham số truyền vào khác nhau. </a:t>
            </a:r>
            <a:endParaRPr lang="en-US" sz="2800" dirty="0">
              <a:latin typeface="+mj-lt"/>
            </a:endParaRPr>
          </a:p>
          <a:p>
            <a:pPr marL="457200" indent="-457200">
              <a:buFont typeface="Wingdings" panose="05000000000000000000" pitchFamily="2" charset="2"/>
              <a:buChar char="Ø"/>
            </a:pPr>
            <a:r>
              <a:rPr lang="vi-VN" sz="2800" dirty="0">
                <a:latin typeface="+mj-lt"/>
              </a:rPr>
              <a:t>Trình biên dịch phân biệt các constructor này thông qua số lượng và kiểu của các tham số truyền vào.</a:t>
            </a:r>
            <a:endParaRPr lang="en-US" sz="2800" dirty="0">
              <a:latin typeface="+mj-lt"/>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Attribute(</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đó</a:t>
            </a:r>
            <a:br>
              <a:rPr lang="en-US" sz="2800" b="1" dirty="0">
                <a:latin typeface="Times New Roman" panose="02020603050405020304" pitchFamily="18" charset="0"/>
                <a:cs typeface="Times New Roman" panose="02020603050405020304" pitchFamily="18" charset="0"/>
              </a:rPr>
            </a:br>
            <a:endParaRPr lang="vi-VN"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47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990600" y="1049679"/>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062830" y="1731203"/>
            <a:ext cx="9071770"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err="1">
                <a:latin typeface="Times New Roman" panose="02020603050405020304" pitchFamily="18" charset="0"/>
                <a:cs typeface="Times New Roman" panose="02020603050405020304" pitchFamily="18" charset="0"/>
              </a:rPr>
              <a:t>Sự</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giữa</a:t>
            </a:r>
            <a:r>
              <a:rPr lang="en-US" sz="2800" b="1" dirty="0">
                <a:latin typeface="Times New Roman" panose="02020603050405020304" pitchFamily="18" charset="0"/>
                <a:cs typeface="Times New Roman" panose="02020603050405020304" pitchFamily="18" charset="0"/>
              </a:rPr>
              <a:t> Constructor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a:t>
            </a:r>
          </a:p>
        </p:txBody>
      </p:sp>
      <p:sp>
        <p:nvSpPr>
          <p:cNvPr id="18" name="AutoShape 6" descr="các kiểu constructor trong java"/>
          <p:cNvSpPr>
            <a:spLocks noChangeAspect="1" noChangeArrowheads="1"/>
          </p:cNvSpPr>
          <p:nvPr/>
        </p:nvSpPr>
        <p:spPr bwMode="auto">
          <a:xfrm>
            <a:off x="1146175" y="883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298575" y="10355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1" y="2383271"/>
            <a:ext cx="8793447" cy="3560329"/>
          </a:xfrm>
          <a:prstGeom prst="rect">
            <a:avLst/>
          </a:prstGeom>
        </p:spPr>
      </p:pic>
    </p:spTree>
    <p:extLst>
      <p:ext uri="{BB962C8B-B14F-4D97-AF65-F5344CB8AC3E}">
        <p14:creationId xmlns:p14="http://schemas.microsoft.com/office/powerpoint/2010/main" val="28939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3970318"/>
          </a:xfrm>
          <a:prstGeom prst="rect">
            <a:avLst/>
          </a:prstGeom>
          <a:noFill/>
        </p:spPr>
        <p:txBody>
          <a:bodyPr wrap="square" rtlCol="0">
            <a:spAutoFit/>
          </a:bodyPr>
          <a:lstStyle/>
          <a:p>
            <a:r>
              <a:rPr lang="vi-VN" sz="2800" dirty="0">
                <a:latin typeface="+mj-lt"/>
              </a:rPr>
              <a:t>Các kiểu dữ liệu nguyên thủy không có các phương thức liên quan đến nó.</a:t>
            </a:r>
          </a:p>
          <a:p>
            <a:r>
              <a:rPr lang="vi-VN" sz="2800" dirty="0">
                <a:latin typeface="+mj-lt"/>
              </a:rPr>
              <a:t>− Mỗi kiểu dữ liệu nguyên thủy có một lớp tương ứng gọi là lớp bao (wrapper class)</a:t>
            </a:r>
          </a:p>
          <a:p>
            <a:r>
              <a:rPr lang="vi-VN" sz="2800" dirty="0">
                <a:latin typeface="+mj-lt"/>
              </a:rPr>
              <a:t>− Các lớp bao sẽ “gói” dữ liệu nguyên thủy và cung cấp các phương thức thích hợp cho dữ liệu đó.</a:t>
            </a:r>
          </a:p>
          <a:p>
            <a:r>
              <a:rPr lang="vi-VN" sz="2800" dirty="0">
                <a:latin typeface="+mj-lt"/>
              </a:rPr>
              <a:t>− Mỗi đối tượng của lớp bao đơn giản là lưu trữ một biến đơn và đưa ra các phương thức để xử lý nó.</a:t>
            </a:r>
          </a:p>
          <a:p>
            <a:r>
              <a:rPr lang="vi-VN" sz="2800" dirty="0">
                <a:latin typeface="+mj-lt"/>
              </a:rPr>
              <a:t>− Các lớp bao là một phần của Java API </a:t>
            </a:r>
            <a:endParaRPr lang="en-US"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51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438400" y="2409619"/>
            <a:ext cx="5705475" cy="2990850"/>
          </a:xfrm>
          <a:prstGeom prst="rect">
            <a:avLst/>
          </a:prstGeom>
        </p:spPr>
      </p:pic>
    </p:spTree>
    <p:extLst>
      <p:ext uri="{BB962C8B-B14F-4D97-AF65-F5344CB8AC3E}">
        <p14:creationId xmlns:p14="http://schemas.microsoft.com/office/powerpoint/2010/main" val="4245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401205"/>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Các lớp bao là không thay đổi được (immutable)</a:t>
            </a:r>
          </a:p>
          <a:p>
            <a:r>
              <a:rPr lang="en-US" sz="2800" dirty="0">
                <a:latin typeface="+mj-lt"/>
              </a:rPr>
              <a:t>	</a:t>
            </a:r>
            <a:r>
              <a:rPr lang="vi-VN" sz="2800" dirty="0">
                <a:latin typeface="+mj-lt"/>
              </a:rPr>
              <a:t>− Sau khi đã được gán một giá trị, thể hiện của lớp đó không được phép thay đổi giá trị nữa.</a:t>
            </a:r>
          </a:p>
          <a:p>
            <a:pPr marL="457200" indent="-457200">
              <a:buFont typeface="Wingdings" panose="05000000000000000000" pitchFamily="2" charset="2"/>
              <a:buChar char="Ø"/>
            </a:pPr>
            <a:r>
              <a:rPr lang="vi-VN" sz="2800" dirty="0">
                <a:latin typeface="+mj-lt"/>
              </a:rPr>
              <a:t>Các lớp bao là final</a:t>
            </a:r>
          </a:p>
          <a:p>
            <a:r>
              <a:rPr lang="en-US" sz="2800" dirty="0">
                <a:latin typeface="+mj-lt"/>
              </a:rPr>
              <a:t>	</a:t>
            </a:r>
            <a:r>
              <a:rPr lang="vi-VN" sz="2800" dirty="0">
                <a:latin typeface="+mj-lt"/>
              </a:rPr>
              <a:t>− Không thể kế thừa từ các lớp bao</a:t>
            </a:r>
          </a:p>
          <a:p>
            <a:pPr marL="457200" indent="-457200">
              <a:buFont typeface="Wingdings" panose="05000000000000000000" pitchFamily="2" charset="2"/>
              <a:buChar char="Ø"/>
            </a:pPr>
            <a:r>
              <a:rPr lang="vi-VN" sz="2800" dirty="0">
                <a:latin typeface="+mj-lt"/>
              </a:rPr>
              <a:t>Tất cả các phương thức của các lớp bao là static</a:t>
            </a:r>
          </a:p>
          <a:p>
            <a:pPr marL="457200" indent="-457200">
              <a:buFont typeface="Wingdings" panose="05000000000000000000" pitchFamily="2" charset="2"/>
              <a:buChar char="Ø"/>
            </a:pPr>
            <a:r>
              <a:rPr lang="vi-VN" sz="2800" dirty="0">
                <a:latin typeface="+mj-lt"/>
              </a:rPr>
              <a:t>Tất cả các lớp bao trừ Boolean và Character là kế thừa từ lớp Number</a:t>
            </a:r>
          </a:p>
          <a:p>
            <a:r>
              <a:rPr lang="en-US" sz="2800" dirty="0">
                <a:latin typeface="+mj-lt"/>
              </a:rPr>
              <a:t>	</a:t>
            </a:r>
            <a:r>
              <a:rPr lang="vi-VN" sz="2800" dirty="0">
                <a:latin typeface="+mj-lt"/>
              </a:rPr>
              <a:t>− Boolean và Character kế thừa trực tiếp từ lớp Object</a:t>
            </a:r>
            <a:endParaRPr lang="en-US"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61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832092"/>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Tất cả các lớp bao cung cấp 2 phương thức khởi tạo (trừ lớp Character): </a:t>
            </a:r>
          </a:p>
          <a:p>
            <a:r>
              <a:rPr lang="en-US" sz="2800" dirty="0">
                <a:latin typeface="+mj-lt"/>
              </a:rPr>
              <a:t>	</a:t>
            </a:r>
            <a:r>
              <a:rPr lang="vi-VN" sz="2800" dirty="0">
                <a:latin typeface="+mj-lt"/>
              </a:rPr>
              <a:t>− Một phương thức lấy tham số là kiểu dữ liệu nguyên thủy của giá trị cần khởi tạo</a:t>
            </a:r>
          </a:p>
          <a:p>
            <a:r>
              <a:rPr lang="en-US" sz="2800" dirty="0">
                <a:latin typeface="+mj-lt"/>
              </a:rPr>
              <a:t>	</a:t>
            </a:r>
            <a:r>
              <a:rPr lang="vi-VN" sz="2800" dirty="0">
                <a:latin typeface="+mj-lt"/>
              </a:rPr>
              <a:t>− Một phương thức lấy biểu diễn kiểu String của giá trị đó</a:t>
            </a:r>
          </a:p>
          <a:p>
            <a:pPr lvl="2"/>
            <a:r>
              <a:rPr lang="vi-VN" sz="2800" dirty="0">
                <a:solidFill>
                  <a:srgbClr val="00B050"/>
                </a:solidFill>
                <a:latin typeface="+mj-lt"/>
              </a:rPr>
              <a:t>Float wfloat = new Float("12.34f"); </a:t>
            </a:r>
          </a:p>
          <a:p>
            <a:pPr lvl="2"/>
            <a:r>
              <a:rPr lang="vi-VN" sz="2800" dirty="0">
                <a:solidFill>
                  <a:srgbClr val="00B050"/>
                </a:solidFill>
                <a:latin typeface="+mj-lt"/>
              </a:rPr>
              <a:t>Float yfloat = new Float(12.34f); </a:t>
            </a:r>
          </a:p>
          <a:p>
            <a:pPr lvl="2"/>
            <a:r>
              <a:rPr lang="vi-VN" sz="2800" dirty="0">
                <a:solidFill>
                  <a:srgbClr val="00B050"/>
                </a:solidFill>
                <a:latin typeface="+mj-lt"/>
              </a:rPr>
              <a:t>Boolean wbool = new Boolean("false"); </a:t>
            </a:r>
          </a:p>
          <a:p>
            <a:pPr lvl="2"/>
            <a:r>
              <a:rPr lang="vi-VN" sz="2800" dirty="0">
                <a:solidFill>
                  <a:srgbClr val="00B050"/>
                </a:solidFill>
                <a:latin typeface="+mj-lt"/>
              </a:rPr>
              <a:t>Boolean ybool =new Boolean(false); </a:t>
            </a:r>
          </a:p>
          <a:p>
            <a:pPr lvl="2"/>
            <a:r>
              <a:rPr lang="vi-VN" sz="2800" dirty="0">
                <a:solidFill>
                  <a:srgbClr val="00B050"/>
                </a:solidFill>
                <a:latin typeface="+mj-lt"/>
              </a:rPr>
              <a:t>Character c1 = new Character('c')</a:t>
            </a:r>
            <a:endParaRPr lang="en-US" sz="2800" dirty="0">
              <a:solidFill>
                <a:srgbClr val="00B050"/>
              </a:solidFill>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2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762000" y="995170"/>
            <a:ext cx="9144000" cy="75627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Chất</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Trọng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Của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Pentagon 14"/>
          <p:cNvSpPr/>
          <p:nvPr/>
        </p:nvSpPr>
        <p:spPr>
          <a:xfrm>
            <a:off x="1222636" y="1999418"/>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Tính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Kế</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Thừa</a:t>
            </a:r>
            <a:r>
              <a:rPr lang="en-US" sz="2800" b="1" dirty="0">
                <a:solidFill>
                  <a:schemeClr val="tx1"/>
                </a:solidFill>
                <a:latin typeface="Times New Roman" panose="02020603050405020304" pitchFamily="18" charset="0"/>
                <a:cs typeface="Times New Roman" panose="02020603050405020304" pitchFamily="18" charset="0"/>
              </a:rPr>
              <a:t> (Inheritance)</a:t>
            </a:r>
            <a:r>
              <a:rPr lang="en-US" sz="2800" b="1" dirty="0">
                <a:latin typeface="Times New Roman" panose="02020603050405020304" pitchFamily="18" charset="0"/>
                <a:cs typeface="Times New Roman" panose="02020603050405020304" pitchFamily="18" charset="0"/>
              </a:rPr>
              <a:t>)</a:t>
            </a:r>
          </a:p>
        </p:txBody>
      </p:sp>
      <p:sp>
        <p:nvSpPr>
          <p:cNvPr id="16" name="Pentagon 15"/>
          <p:cNvSpPr/>
          <p:nvPr/>
        </p:nvSpPr>
        <p:spPr>
          <a:xfrm>
            <a:off x="1222635" y="3036483"/>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2.	 </a:t>
            </a:r>
            <a:r>
              <a:rPr lang="en-US" sz="2800" b="1" dirty="0" err="1">
                <a:solidFill>
                  <a:schemeClr val="tx1"/>
                </a:solidFill>
                <a:latin typeface="Times New Roman" panose="02020603050405020304" pitchFamily="18" charset="0"/>
                <a:cs typeface="Times New Roman" panose="02020603050405020304" pitchFamily="18" charset="0"/>
              </a:rPr>
              <a:t>Tính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Đóng</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Gói</a:t>
            </a:r>
            <a:r>
              <a:rPr lang="en-US" sz="2800" b="1" dirty="0">
                <a:solidFill>
                  <a:schemeClr val="tx1"/>
                </a:solidFill>
                <a:latin typeface="Times New Roman" panose="02020603050405020304" pitchFamily="18" charset="0"/>
                <a:cs typeface="Times New Roman" panose="02020603050405020304" pitchFamily="18" charset="0"/>
              </a:rPr>
              <a:t> (Encapsulation) </a:t>
            </a:r>
          </a:p>
          <a:p>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Và</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Che</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Giấu</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Thông</a:t>
            </a:r>
            <a:r>
              <a:rPr lang="en-US" sz="2800" b="1" dirty="0">
                <a:solidFill>
                  <a:schemeClr val="tx1"/>
                </a:solidFill>
                <a:latin typeface="Times New Roman" panose="02020603050405020304" pitchFamily="18" charset="0"/>
                <a:cs typeface="Times New Roman" panose="02020603050405020304" pitchFamily="18" charset="0"/>
              </a:rPr>
              <a:t> Tin (Information Hiding</a:t>
            </a:r>
          </a:p>
        </p:txBody>
      </p:sp>
      <p:sp>
        <p:nvSpPr>
          <p:cNvPr id="17" name="Pentagon 16"/>
          <p:cNvSpPr/>
          <p:nvPr/>
        </p:nvSpPr>
        <p:spPr>
          <a:xfrm>
            <a:off x="1222638" y="4013994"/>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3.	</a:t>
            </a:r>
            <a:r>
              <a:rPr lang="en-US" sz="2800" b="1" dirty="0" err="1">
                <a:solidFill>
                  <a:schemeClr val="tx1"/>
                </a:solidFill>
                <a:latin typeface="Times New Roman" panose="02020603050405020304" pitchFamily="18" charset="0"/>
                <a:cs typeface="Times New Roman" panose="02020603050405020304" pitchFamily="18" charset="0"/>
              </a:rPr>
              <a:t>Tính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Đa</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Hình</a:t>
            </a:r>
            <a:r>
              <a:rPr lang="en-US" sz="2800" b="1" dirty="0">
                <a:solidFill>
                  <a:schemeClr val="tx1"/>
                </a:solidFill>
                <a:latin typeface="Times New Roman" panose="02020603050405020304" pitchFamily="18" charset="0"/>
                <a:cs typeface="Times New Roman" panose="02020603050405020304" pitchFamily="18" charset="0"/>
              </a:rPr>
              <a:t> (Polymorphism)</a:t>
            </a:r>
          </a:p>
        </p:txBody>
      </p:sp>
      <p:sp>
        <p:nvSpPr>
          <p:cNvPr id="18" name="Pentagon 17"/>
          <p:cNvSpPr/>
          <p:nvPr/>
        </p:nvSpPr>
        <p:spPr>
          <a:xfrm>
            <a:off x="1222637" y="5008574"/>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4.	</a:t>
            </a:r>
            <a:r>
              <a:rPr lang="vi-VN" sz="2800" b="1" dirty="0">
                <a:solidFill>
                  <a:schemeClr val="tx1"/>
                </a:solidFill>
                <a:latin typeface="Times New Roman" panose="02020603050405020304" pitchFamily="18" charset="0"/>
                <a:cs typeface="Times New Roman" panose="02020603050405020304" pitchFamily="18" charset="0"/>
              </a:rPr>
              <a:t>Tính </a:t>
            </a:r>
            <a:r>
              <a:rPr lang="en-US" sz="2800" b="1" dirty="0">
                <a:solidFill>
                  <a:schemeClr val="tx1"/>
                </a:solidFill>
                <a:latin typeface="Times New Roman" panose="02020603050405020304" pitchFamily="18" charset="0"/>
                <a:cs typeface="Times New Roman" panose="02020603050405020304" pitchFamily="18" charset="0"/>
              </a:rPr>
              <a:t>T</a:t>
            </a:r>
            <a:r>
              <a:rPr lang="vi-VN" sz="2800" b="1" dirty="0">
                <a:solidFill>
                  <a:schemeClr val="tx1"/>
                </a:solidFill>
                <a:latin typeface="Times New Roman" panose="02020603050405020304" pitchFamily="18" charset="0"/>
                <a:cs typeface="Times New Roman" panose="02020603050405020304" pitchFamily="18" charset="0"/>
              </a:rPr>
              <a:t>rừu </a:t>
            </a:r>
            <a:r>
              <a:rPr lang="en-US" sz="2800" b="1" dirty="0">
                <a:solidFill>
                  <a:schemeClr val="tx1"/>
                </a:solidFill>
                <a:latin typeface="Times New Roman" panose="02020603050405020304" pitchFamily="18" charset="0"/>
                <a:cs typeface="Times New Roman" panose="02020603050405020304" pitchFamily="18" charset="0"/>
              </a:rPr>
              <a:t>T</a:t>
            </a:r>
            <a:r>
              <a:rPr lang="vi-VN" sz="2800" b="1" dirty="0">
                <a:solidFill>
                  <a:schemeClr val="tx1"/>
                </a:solidFill>
                <a:latin typeface="Times New Roman" panose="02020603050405020304" pitchFamily="18" charset="0"/>
                <a:cs typeface="Times New Roman" panose="02020603050405020304" pitchFamily="18" charset="0"/>
              </a:rPr>
              <a:t>ượng (</a:t>
            </a:r>
            <a:r>
              <a:rPr lang="en-US" sz="2800" b="1" dirty="0">
                <a:solidFill>
                  <a:schemeClr val="tx1"/>
                </a:solidFill>
                <a:latin typeface="Times New Roman" panose="02020603050405020304" pitchFamily="18" charset="0"/>
                <a:cs typeface="Times New Roman" panose="02020603050405020304" pitchFamily="18" charset="0"/>
              </a:rPr>
              <a:t>A</a:t>
            </a:r>
            <a:r>
              <a:rPr lang="vi-VN" sz="2800" b="1" dirty="0">
                <a:solidFill>
                  <a:schemeClr val="tx1"/>
                </a:solidFill>
                <a:latin typeface="Times New Roman" panose="02020603050405020304" pitchFamily="18" charset="0"/>
                <a:cs typeface="Times New Roman" panose="02020603050405020304" pitchFamily="18" charset="0"/>
              </a:rPr>
              <a:t>bstraction)</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70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685800" y="1905000"/>
            <a:ext cx="8944791" cy="4493538"/>
          </a:xfrm>
          <a:prstGeom prst="rect">
            <a:avLst/>
          </a:prstGeom>
          <a:noFill/>
        </p:spPr>
        <p:txBody>
          <a:bodyPr wrap="square" rtlCol="0">
            <a:spAutoFit/>
          </a:bodyPr>
          <a:lstStyle/>
          <a:p>
            <a:pPr marL="457200" indent="-457200">
              <a:buFont typeface="Wingdings" panose="05000000000000000000" pitchFamily="2" charset="2"/>
              <a:buChar char="Ø"/>
            </a:pPr>
            <a:r>
              <a:rPr lang="vi-VN" sz="2600" dirty="0">
                <a:latin typeface="+mj-lt"/>
              </a:rPr>
              <a:t>Một lớp con (subclass) có thể kế thừa tất cả những vùng dữ liệu và phưng thức của một lớp khác (siêu lớp - superclass).. </a:t>
            </a:r>
          </a:p>
          <a:p>
            <a:pPr marL="457200" indent="-457200">
              <a:buFont typeface="Wingdings" panose="05000000000000000000" pitchFamily="2" charset="2"/>
              <a:buChar char="Ø"/>
            </a:pPr>
            <a:r>
              <a:rPr lang="en-US" sz="2600" dirty="0" err="1">
                <a:latin typeface="+mj-lt"/>
              </a:rPr>
              <a:t>Như</a:t>
            </a:r>
            <a:r>
              <a:rPr lang="en-US" sz="2600" dirty="0">
                <a:latin typeface="+mj-lt"/>
              </a:rPr>
              <a:t> </a:t>
            </a:r>
            <a:r>
              <a:rPr lang="en-US" sz="2600" dirty="0" err="1">
                <a:latin typeface="+mj-lt"/>
              </a:rPr>
              <a:t>vậy</a:t>
            </a:r>
            <a:r>
              <a:rPr lang="en-US" sz="2600" dirty="0">
                <a:latin typeface="+mj-lt"/>
              </a:rPr>
              <a:t> </a:t>
            </a:r>
            <a:r>
              <a:rPr lang="en-US" sz="2600" dirty="0" err="1">
                <a:latin typeface="+mj-lt"/>
              </a:rPr>
              <a:t>việc</a:t>
            </a:r>
            <a:r>
              <a:rPr lang="en-US" sz="2600" dirty="0">
                <a:latin typeface="+mj-lt"/>
              </a:rPr>
              <a:t> </a:t>
            </a:r>
            <a:r>
              <a:rPr lang="en-US" sz="2600" dirty="0" err="1">
                <a:latin typeface="+mj-lt"/>
              </a:rPr>
              <a:t>tạo</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từ</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đã</a:t>
            </a:r>
            <a:r>
              <a:rPr lang="en-US" sz="2600" dirty="0">
                <a:latin typeface="+mj-lt"/>
              </a:rPr>
              <a:t> </a:t>
            </a:r>
            <a:r>
              <a:rPr lang="en-US" sz="2600" dirty="0" err="1">
                <a:latin typeface="+mj-lt"/>
              </a:rPr>
              <a:t>biết</a:t>
            </a:r>
            <a:r>
              <a:rPr lang="en-US" sz="2600" dirty="0">
                <a:latin typeface="+mj-lt"/>
              </a:rPr>
              <a:t> </a:t>
            </a:r>
            <a:r>
              <a:rPr lang="en-US" sz="2600" dirty="0" err="1">
                <a:latin typeface="+mj-lt"/>
              </a:rPr>
              <a:t>sao</a:t>
            </a:r>
            <a:r>
              <a:rPr lang="en-US" sz="2600" dirty="0">
                <a:latin typeface="+mj-lt"/>
              </a:rPr>
              <a:t> </a:t>
            </a:r>
            <a:r>
              <a:rPr lang="en-US" sz="2600" dirty="0" err="1">
                <a:latin typeface="+mj-lt"/>
              </a:rPr>
              <a:t>cho</a:t>
            </a:r>
            <a:r>
              <a:rPr lang="en-US" sz="2600" dirty="0">
                <a:latin typeface="+mj-lt"/>
              </a:rPr>
              <a:t> </a:t>
            </a:r>
            <a:r>
              <a:rPr lang="en-US" sz="2600" dirty="0" err="1">
                <a:latin typeface="+mj-lt"/>
              </a:rPr>
              <a:t>các</a:t>
            </a:r>
            <a:r>
              <a:rPr lang="en-US" sz="2600" dirty="0">
                <a:latin typeface="+mj-lt"/>
              </a:rPr>
              <a:t> </a:t>
            </a:r>
            <a:r>
              <a:rPr lang="en-US" sz="2600" dirty="0" err="1">
                <a:latin typeface="+mj-lt"/>
              </a:rPr>
              <a:t>thành</a:t>
            </a:r>
            <a:r>
              <a:rPr lang="en-US" sz="2600" dirty="0">
                <a:latin typeface="+mj-lt"/>
              </a:rPr>
              <a:t> </a:t>
            </a:r>
            <a:r>
              <a:rPr lang="en-US" sz="2600" dirty="0" err="1">
                <a:latin typeface="+mj-lt"/>
              </a:rPr>
              <a:t>phần</a:t>
            </a:r>
            <a:r>
              <a:rPr lang="en-US" sz="2600" dirty="0">
                <a:latin typeface="+mj-lt"/>
              </a:rPr>
              <a:t> (fields </a:t>
            </a:r>
            <a:r>
              <a:rPr lang="en-US" sz="2600" dirty="0" err="1">
                <a:latin typeface="+mj-lt"/>
              </a:rPr>
              <a:t>và</a:t>
            </a:r>
            <a:r>
              <a:rPr lang="en-US" sz="2600" dirty="0">
                <a:latin typeface="+mj-lt"/>
              </a:rPr>
              <a:t> methods) </a:t>
            </a:r>
            <a:r>
              <a:rPr lang="en-US" sz="2600" dirty="0" err="1">
                <a:latin typeface="+mj-lt"/>
              </a:rPr>
              <a:t>của</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cũng</a:t>
            </a:r>
            <a:r>
              <a:rPr lang="en-US" sz="2600" dirty="0">
                <a:latin typeface="+mj-lt"/>
              </a:rPr>
              <a:t> </a:t>
            </a:r>
            <a:r>
              <a:rPr lang="en-US" sz="2600" dirty="0" err="1">
                <a:latin typeface="+mj-lt"/>
              </a:rPr>
              <a:t>sẽ</a:t>
            </a:r>
            <a:r>
              <a:rPr lang="en-US" sz="2600" dirty="0">
                <a:latin typeface="+mj-lt"/>
              </a:rPr>
              <a:t> </a:t>
            </a:r>
            <a:r>
              <a:rPr lang="en-US" sz="2600" dirty="0" err="1">
                <a:latin typeface="+mj-lt"/>
              </a:rPr>
              <a:t>thành</a:t>
            </a:r>
            <a:r>
              <a:rPr lang="en-US" sz="2600" dirty="0">
                <a:latin typeface="+mj-lt"/>
              </a:rPr>
              <a:t> </a:t>
            </a:r>
            <a:r>
              <a:rPr lang="en-US" sz="2600" dirty="0" err="1">
                <a:latin typeface="+mj-lt"/>
              </a:rPr>
              <a:t>các</a:t>
            </a:r>
            <a:r>
              <a:rPr lang="en-US" sz="2600" dirty="0">
                <a:latin typeface="+mj-lt"/>
              </a:rPr>
              <a:t> </a:t>
            </a:r>
            <a:r>
              <a:rPr lang="en-US" sz="2600" dirty="0" err="1">
                <a:latin typeface="+mj-lt"/>
              </a:rPr>
              <a:t>thành</a:t>
            </a:r>
            <a:r>
              <a:rPr lang="en-US" sz="2600" dirty="0">
                <a:latin typeface="+mj-lt"/>
              </a:rPr>
              <a:t> </a:t>
            </a:r>
            <a:r>
              <a:rPr lang="en-US" sz="2600" dirty="0" err="1">
                <a:latin typeface="+mj-lt"/>
              </a:rPr>
              <a:t>phần</a:t>
            </a:r>
            <a:r>
              <a:rPr lang="en-US" sz="2600" dirty="0">
                <a:latin typeface="+mj-lt"/>
              </a:rPr>
              <a:t> (fields </a:t>
            </a:r>
            <a:r>
              <a:rPr lang="en-US" sz="2600" dirty="0" err="1">
                <a:latin typeface="+mj-lt"/>
              </a:rPr>
              <a:t>và</a:t>
            </a:r>
            <a:r>
              <a:rPr lang="en-US" sz="2600" dirty="0">
                <a:latin typeface="+mj-lt"/>
              </a:rPr>
              <a:t> methods) </a:t>
            </a:r>
            <a:r>
              <a:rPr lang="en-US" sz="2600" dirty="0" err="1">
                <a:latin typeface="+mj-lt"/>
              </a:rPr>
              <a:t>của</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Khi</a:t>
            </a:r>
            <a:r>
              <a:rPr lang="en-US" sz="2600" dirty="0">
                <a:latin typeface="+mj-lt"/>
              </a:rPr>
              <a:t> </a:t>
            </a:r>
            <a:r>
              <a:rPr lang="en-US" sz="2600" dirty="0" err="1">
                <a:latin typeface="+mj-lt"/>
              </a:rPr>
              <a:t>đó</a:t>
            </a:r>
            <a:r>
              <a:rPr lang="en-US" sz="2600" dirty="0">
                <a:latin typeface="+mj-lt"/>
              </a:rPr>
              <a:t> ta </a:t>
            </a:r>
            <a:r>
              <a:rPr lang="en-US" sz="2600" dirty="0" err="1">
                <a:latin typeface="+mj-lt"/>
              </a:rPr>
              <a:t>gọi</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là</a:t>
            </a:r>
            <a:r>
              <a:rPr lang="en-US" sz="2600" dirty="0">
                <a:latin typeface="+mj-lt"/>
              </a:rPr>
              <a:t> </a:t>
            </a:r>
            <a:r>
              <a:rPr lang="en-US" sz="2600" dirty="0" err="1">
                <a:latin typeface="+mj-lt"/>
              </a:rPr>
              <a:t>lớp</a:t>
            </a:r>
            <a:r>
              <a:rPr lang="en-US" sz="2600" dirty="0">
                <a:latin typeface="+mj-lt"/>
              </a:rPr>
              <a:t> </a:t>
            </a:r>
            <a:r>
              <a:rPr lang="en-US" sz="2600" dirty="0" err="1">
                <a:latin typeface="+mj-lt"/>
              </a:rPr>
              <a:t>dẫn</a:t>
            </a:r>
            <a:r>
              <a:rPr lang="en-US" sz="2600" dirty="0">
                <a:latin typeface="+mj-lt"/>
              </a:rPr>
              <a:t> </a:t>
            </a:r>
            <a:r>
              <a:rPr lang="en-US" sz="2600" dirty="0" err="1">
                <a:latin typeface="+mj-lt"/>
              </a:rPr>
              <a:t>xuất</a:t>
            </a:r>
            <a:r>
              <a:rPr lang="en-US" sz="2600" dirty="0">
                <a:latin typeface="+mj-lt"/>
              </a:rPr>
              <a:t> (derived class) </a:t>
            </a:r>
            <a:r>
              <a:rPr lang="en-US" sz="2600" dirty="0" err="1">
                <a:latin typeface="+mj-lt"/>
              </a:rPr>
              <a:t>từ</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(superclass)</a:t>
            </a:r>
            <a:r>
              <a:rPr lang="vi-VN" sz="2600" dirty="0">
                <a:latin typeface="+mj-lt"/>
              </a:rPr>
              <a:t>. </a:t>
            </a:r>
            <a:endParaRPr lang="en-US" sz="2600" dirty="0">
              <a:latin typeface="+mj-lt"/>
            </a:endParaRPr>
          </a:p>
          <a:p>
            <a:pPr marL="457200" indent="-457200">
              <a:buFont typeface="Wingdings" panose="05000000000000000000" pitchFamily="2" charset="2"/>
              <a:buChar char="Ø"/>
            </a:pPr>
            <a:r>
              <a:rPr lang="en-US" sz="2600" dirty="0" err="1">
                <a:latin typeface="+mj-lt"/>
              </a:rPr>
              <a:t>Có</a:t>
            </a:r>
            <a:r>
              <a:rPr lang="en-US" sz="2600" dirty="0">
                <a:latin typeface="+mj-lt"/>
              </a:rPr>
              <a:t> </a:t>
            </a:r>
            <a:r>
              <a:rPr lang="en-US" sz="2600" dirty="0" err="1">
                <a:latin typeface="+mj-lt"/>
              </a:rPr>
              <a:t>thể</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cũng</a:t>
            </a:r>
            <a:r>
              <a:rPr lang="en-US" sz="2600" dirty="0">
                <a:latin typeface="+mj-lt"/>
              </a:rPr>
              <a:t> </a:t>
            </a:r>
            <a:r>
              <a:rPr lang="en-US" sz="2600" dirty="0" err="1">
                <a:latin typeface="+mj-lt"/>
              </a:rPr>
              <a:t>là</a:t>
            </a:r>
            <a:r>
              <a:rPr lang="en-US" sz="2600" dirty="0">
                <a:latin typeface="+mj-lt"/>
              </a:rPr>
              <a:t> </a:t>
            </a:r>
            <a:r>
              <a:rPr lang="en-US" sz="2600" dirty="0" err="1">
                <a:latin typeface="+mj-lt"/>
              </a:rPr>
              <a:t>lớp</a:t>
            </a:r>
            <a:r>
              <a:rPr lang="en-US" sz="2600" dirty="0">
                <a:latin typeface="+mj-lt"/>
              </a:rPr>
              <a:t> </a:t>
            </a:r>
            <a:r>
              <a:rPr lang="en-US" sz="2600" dirty="0" err="1">
                <a:latin typeface="+mj-lt"/>
              </a:rPr>
              <a:t>được</a:t>
            </a:r>
            <a:r>
              <a:rPr lang="en-US" sz="2600" dirty="0">
                <a:latin typeface="+mj-lt"/>
              </a:rPr>
              <a:t> </a:t>
            </a:r>
            <a:r>
              <a:rPr lang="en-US" sz="2600" dirty="0" err="1">
                <a:latin typeface="+mj-lt"/>
              </a:rPr>
              <a:t>dẫn</a:t>
            </a:r>
            <a:r>
              <a:rPr lang="en-US" sz="2600" dirty="0">
                <a:latin typeface="+mj-lt"/>
              </a:rPr>
              <a:t> </a:t>
            </a:r>
            <a:r>
              <a:rPr lang="en-US" sz="2600" dirty="0" err="1">
                <a:latin typeface="+mj-lt"/>
              </a:rPr>
              <a:t>xuất</a:t>
            </a:r>
            <a:r>
              <a:rPr lang="en-US" sz="2600" dirty="0">
                <a:latin typeface="+mj-lt"/>
              </a:rPr>
              <a:t> </a:t>
            </a:r>
            <a:r>
              <a:rPr lang="en-US" sz="2600" dirty="0" err="1">
                <a:latin typeface="+mj-lt"/>
              </a:rPr>
              <a:t>từ</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nào</a:t>
            </a:r>
            <a:r>
              <a:rPr lang="en-US" sz="2600" dirty="0">
                <a:latin typeface="+mj-lt"/>
              </a:rPr>
              <a:t> </a:t>
            </a:r>
            <a:r>
              <a:rPr lang="en-US" sz="2600" dirty="0" err="1">
                <a:latin typeface="+mj-lt"/>
              </a:rPr>
              <a:t>đấy</a:t>
            </a:r>
            <a:r>
              <a:rPr lang="en-US" sz="2600" dirty="0">
                <a:latin typeface="+mj-lt"/>
              </a:rPr>
              <a:t>, </a:t>
            </a:r>
            <a:r>
              <a:rPr lang="en-US" sz="2600" dirty="0" err="1">
                <a:latin typeface="+mj-lt"/>
              </a:rPr>
              <a:t>nhưng</a:t>
            </a:r>
            <a:r>
              <a:rPr lang="en-US" sz="2600" dirty="0">
                <a:latin typeface="+mj-lt"/>
              </a:rPr>
              <a:t> </a:t>
            </a:r>
            <a:r>
              <a:rPr lang="en-US" sz="2600" dirty="0" err="1">
                <a:latin typeface="+mj-lt"/>
              </a:rPr>
              <a:t>đối</a:t>
            </a:r>
            <a:r>
              <a:rPr lang="en-US" sz="2600" dirty="0">
                <a:latin typeface="+mj-lt"/>
              </a:rPr>
              <a:t> </a:t>
            </a:r>
            <a:r>
              <a:rPr lang="en-US" sz="2600" dirty="0" err="1">
                <a:latin typeface="+mj-lt"/>
              </a:rPr>
              <a:t>với</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vừa</a:t>
            </a:r>
            <a:r>
              <a:rPr lang="en-US" sz="2600" dirty="0">
                <a:latin typeface="+mj-lt"/>
              </a:rPr>
              <a:t> </a:t>
            </a:r>
            <a:r>
              <a:rPr lang="en-US" sz="2600" dirty="0" err="1">
                <a:latin typeface="+mj-lt"/>
              </a:rPr>
              <a:t>tạo</a:t>
            </a:r>
            <a:r>
              <a:rPr lang="en-US" sz="2600" dirty="0">
                <a:latin typeface="+mj-lt"/>
              </a:rPr>
              <a:t> </a:t>
            </a:r>
            <a:r>
              <a:rPr lang="en-US" sz="2600" dirty="0" err="1">
                <a:latin typeface="+mj-lt"/>
              </a:rPr>
              <a:t>thì</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đó</a:t>
            </a:r>
            <a:r>
              <a:rPr lang="en-US" sz="2600" dirty="0">
                <a:latin typeface="+mj-lt"/>
              </a:rPr>
              <a:t> </a:t>
            </a:r>
            <a:r>
              <a:rPr lang="en-US" sz="2600" dirty="0" err="1">
                <a:latin typeface="+mj-lt"/>
              </a:rPr>
              <a:t>là</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siêu</a:t>
            </a:r>
            <a:r>
              <a:rPr lang="en-US" sz="2600" dirty="0">
                <a:latin typeface="+mj-lt"/>
              </a:rPr>
              <a:t> </a:t>
            </a:r>
            <a:r>
              <a:rPr lang="en-US" sz="2600" dirty="0" err="1">
                <a:latin typeface="+mj-lt"/>
              </a:rPr>
              <a:t>lớp</a:t>
            </a:r>
            <a:r>
              <a:rPr lang="en-US" sz="2600" dirty="0">
                <a:latin typeface="+mj-lt"/>
              </a:rPr>
              <a:t> </a:t>
            </a:r>
            <a:r>
              <a:rPr lang="en-US" sz="2600" dirty="0" err="1">
                <a:latin typeface="+mj-lt"/>
              </a:rPr>
              <a:t>trực</a:t>
            </a:r>
            <a:r>
              <a:rPr lang="en-US" sz="2600" dirty="0">
                <a:latin typeface="+mj-lt"/>
              </a:rPr>
              <a:t> </a:t>
            </a:r>
            <a:r>
              <a:rPr lang="en-US" sz="2600" dirty="0" err="1">
                <a:latin typeface="+mj-lt"/>
              </a:rPr>
              <a:t>tiếp</a:t>
            </a:r>
            <a:r>
              <a:rPr lang="en-US" sz="2600" dirty="0">
                <a:latin typeface="+mj-lt"/>
              </a:rPr>
              <a:t> (immediate </a:t>
            </a:r>
            <a:r>
              <a:rPr lang="en-US" sz="2600" dirty="0" err="1">
                <a:latin typeface="+mj-lt"/>
              </a:rPr>
              <a:t>supperclass</a:t>
            </a:r>
            <a:r>
              <a:rPr lang="en-US" sz="2600" dirty="0">
                <a:latin typeface="+mj-lt"/>
              </a:rPr>
              <a:t>)</a:t>
            </a:r>
            <a:r>
              <a:rPr lang="vi-VN" sz="2600" dirty="0">
                <a:latin typeface="+mj-lt"/>
              </a:rPr>
              <a:t>.</a:t>
            </a:r>
          </a:p>
        </p:txBody>
      </p:sp>
    </p:spTree>
    <p:extLst>
      <p:ext uri="{BB962C8B-B14F-4D97-AF65-F5344CB8AC3E}">
        <p14:creationId xmlns:p14="http://schemas.microsoft.com/office/powerpoint/2010/main" val="60625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3" name="TextBox 12">
            <a:extLst>
              <a:ext uri="{FF2B5EF4-FFF2-40B4-BE49-F238E27FC236}">
                <a16:creationId xmlns:a16="http://schemas.microsoft.com/office/drawing/2014/main" id="{EBF6886A-2D30-425E-BCBE-1EC3AE47F8B1}"/>
              </a:ext>
            </a:extLst>
          </p:cNvPr>
          <p:cNvSpPr txBox="1"/>
          <p:nvPr/>
        </p:nvSpPr>
        <p:spPr>
          <a:xfrm>
            <a:off x="913106" y="18474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353" y="2370664"/>
            <a:ext cx="7373379" cy="3839111"/>
          </a:xfrm>
          <a:prstGeom prst="rect">
            <a:avLst/>
          </a:prstGeom>
        </p:spPr>
      </p:pic>
    </p:spTree>
    <p:extLst>
      <p:ext uri="{BB962C8B-B14F-4D97-AF65-F5344CB8AC3E}">
        <p14:creationId xmlns:p14="http://schemas.microsoft.com/office/powerpoint/2010/main" val="2338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134497" y="197878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134497" y="2371001"/>
            <a:ext cx="2980303" cy="1815882"/>
          </a:xfrm>
          <a:prstGeom prst="rect">
            <a:avLst/>
          </a:prstGeom>
          <a:noFill/>
        </p:spPr>
        <p:txBody>
          <a:bodyPr wrap="none" rtlCol="0">
            <a:spAutoFit/>
          </a:bodyPr>
          <a:lstStyle/>
          <a:p>
            <a:pPr marL="342900" indent="-342900">
              <a:buFont typeface="+mj-lt"/>
              <a:buAutoNum type="arabicPeriod"/>
            </a:pP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2 class </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cha con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486489"/>
            <a:ext cx="6090050" cy="4043323"/>
          </a:xfrm>
          <a:prstGeom prst="rect">
            <a:avLst/>
          </a:prstGeom>
        </p:spPr>
      </p:pic>
    </p:spTree>
    <p:extLst>
      <p:ext uri="{BB962C8B-B14F-4D97-AF65-F5344CB8AC3E}">
        <p14:creationId xmlns:p14="http://schemas.microsoft.com/office/powerpoint/2010/main" val="345739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662</TotalTime>
  <Words>7973</Words>
  <Application>Microsoft Office PowerPoint</Application>
  <PresentationFormat>Widescreen</PresentationFormat>
  <Paragraphs>757</Paragraphs>
  <Slides>141</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Times New Roman</vt:lpstr>
      <vt:lpstr>Times</vt:lpstr>
      <vt:lpstr>Arial</vt:lpstr>
      <vt:lpstr>Open Sans</vt:lpstr>
      <vt:lpstr>Calibri</vt:lpstr>
      <vt:lpstr>Wingdings</vt:lpstr>
      <vt:lpstr>Wingdings 3</vt:lpstr>
      <vt:lpstr>Trebuchet MS</vt:lpstr>
      <vt:lpstr>Courier New</vt:lpstr>
      <vt:lpstr>Impact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Nguyễn Lộc</cp:lastModifiedBy>
  <cp:revision>14</cp:revision>
  <dcterms:created xsi:type="dcterms:W3CDTF">2020-08-07T13:14:06Z</dcterms:created>
  <dcterms:modified xsi:type="dcterms:W3CDTF">2024-10-14T17:21:10Z</dcterms:modified>
</cp:coreProperties>
</file>